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91" r:id="rId2"/>
    <p:sldId id="641" r:id="rId3"/>
    <p:sldId id="502" r:id="rId4"/>
    <p:sldId id="652" r:id="rId5"/>
    <p:sldId id="535" r:id="rId6"/>
    <p:sldId id="518" r:id="rId7"/>
    <p:sldId id="649" r:id="rId8"/>
    <p:sldId id="653" r:id="rId9"/>
    <p:sldId id="661" r:id="rId10"/>
    <p:sldId id="603" r:id="rId11"/>
    <p:sldId id="642" r:id="rId12"/>
    <p:sldId id="640" r:id="rId13"/>
    <p:sldId id="447" r:id="rId14"/>
    <p:sldId id="610" r:id="rId15"/>
    <p:sldId id="654" r:id="rId16"/>
    <p:sldId id="626" r:id="rId17"/>
    <p:sldId id="655" r:id="rId18"/>
    <p:sldId id="656" r:id="rId19"/>
    <p:sldId id="657" r:id="rId20"/>
    <p:sldId id="658" r:id="rId21"/>
    <p:sldId id="659" r:id="rId22"/>
    <p:sldId id="646" r:id="rId23"/>
    <p:sldId id="660" r:id="rId24"/>
    <p:sldId id="510" r:id="rId25"/>
    <p:sldId id="662" r:id="rId26"/>
    <p:sldId id="595" r:id="rId27"/>
  </p:sldIdLst>
  <p:sldSz cx="9144000" cy="6858000" type="screen4x3"/>
  <p:notesSz cx="7010400" cy="9296400"/>
  <p:custDataLst>
    <p:tags r:id="rId3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0066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45" autoAdjust="0"/>
    <p:restoredTop sz="87335" autoAdjust="0"/>
  </p:normalViewPr>
  <p:slideViewPr>
    <p:cSldViewPr>
      <p:cViewPr varScale="1">
        <p:scale>
          <a:sx n="85" d="100"/>
          <a:sy n="85" d="100"/>
        </p:scale>
        <p:origin x="1193" y="62"/>
      </p:cViewPr>
      <p:guideLst>
        <p:guide orient="horz" pos="2160"/>
        <p:guide pos="2880"/>
      </p:guideLst>
    </p:cSldViewPr>
  </p:slideViewPr>
  <p:outlineViewPr>
    <p:cViewPr>
      <p:scale>
        <a:sx n="33" d="100"/>
        <a:sy n="33" d="100"/>
      </p:scale>
      <p:origin x="0" y="-3972"/>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61" d="100"/>
          <a:sy n="61" d="100"/>
        </p:scale>
        <p:origin x="-1716" y="-84"/>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t" anchorCtr="0" compatLnSpc="1">
            <a:prstTxWarp prst="textNoShape">
              <a:avLst/>
            </a:prstTxWarp>
          </a:bodyPr>
          <a:lstStyle>
            <a:lvl1pPr defTabSz="930535">
              <a:defRPr sz="1200"/>
            </a:lvl1pPr>
          </a:lstStyle>
          <a:p>
            <a:endParaRPr lang="en-US" dirty="0"/>
          </a:p>
        </p:txBody>
      </p:sp>
      <p:sp>
        <p:nvSpPr>
          <p:cNvPr id="10243" name="Rectangle 3"/>
          <p:cNvSpPr>
            <a:spLocks noGrp="1" noChangeArrowheads="1"/>
          </p:cNvSpPr>
          <p:nvPr>
            <p:ph type="dt" sz="quarter" idx="1"/>
          </p:nvPr>
        </p:nvSpPr>
        <p:spPr bwMode="auto">
          <a:xfrm>
            <a:off x="3972562" y="1"/>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t" anchorCtr="0" compatLnSpc="1">
            <a:prstTxWarp prst="textNoShape">
              <a:avLst/>
            </a:prstTxWarp>
          </a:bodyPr>
          <a:lstStyle>
            <a:lvl1pPr algn="r" defTabSz="930535">
              <a:defRPr sz="1200"/>
            </a:lvl1pPr>
          </a:lstStyle>
          <a:p>
            <a:endParaRPr lang="en-US" dirty="0"/>
          </a:p>
        </p:txBody>
      </p:sp>
      <p:sp>
        <p:nvSpPr>
          <p:cNvPr id="10244" name="Rectangle 4"/>
          <p:cNvSpPr>
            <a:spLocks noGrp="1" noChangeArrowheads="1"/>
          </p:cNvSpPr>
          <p:nvPr>
            <p:ph type="ftr" sz="quarter" idx="2"/>
          </p:nvPr>
        </p:nvSpPr>
        <p:spPr bwMode="auto">
          <a:xfrm>
            <a:off x="1" y="8831337"/>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b" anchorCtr="0" compatLnSpc="1">
            <a:prstTxWarp prst="textNoShape">
              <a:avLst/>
            </a:prstTxWarp>
          </a:bodyPr>
          <a:lstStyle>
            <a:lvl1pPr defTabSz="930535">
              <a:defRPr sz="1200"/>
            </a:lvl1pPr>
          </a:lstStyle>
          <a:p>
            <a:endParaRPr lang="en-US" dirty="0"/>
          </a:p>
        </p:txBody>
      </p:sp>
      <p:sp>
        <p:nvSpPr>
          <p:cNvPr id="10245" name="Rectangle 5"/>
          <p:cNvSpPr>
            <a:spLocks noGrp="1" noChangeArrowheads="1"/>
          </p:cNvSpPr>
          <p:nvPr>
            <p:ph type="sldNum" sz="quarter" idx="3"/>
          </p:nvPr>
        </p:nvSpPr>
        <p:spPr bwMode="auto">
          <a:xfrm>
            <a:off x="3972562" y="8831337"/>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b" anchorCtr="0" compatLnSpc="1">
            <a:prstTxWarp prst="textNoShape">
              <a:avLst/>
            </a:prstTxWarp>
          </a:bodyPr>
          <a:lstStyle>
            <a:lvl1pPr algn="r" defTabSz="930535">
              <a:defRPr sz="1200"/>
            </a:lvl1pPr>
          </a:lstStyle>
          <a:p>
            <a:fld id="{9AD27FDE-E042-4D3A-B41A-A0079D99DC0D}" type="slidenum">
              <a:rPr lang="en-US"/>
              <a:pPr/>
              <a:t>‹#›</a:t>
            </a:fld>
            <a:endParaRPr lang="en-US" dirty="0"/>
          </a:p>
        </p:txBody>
      </p:sp>
    </p:spTree>
    <p:extLst>
      <p:ext uri="{BB962C8B-B14F-4D97-AF65-F5344CB8AC3E}">
        <p14:creationId xmlns:p14="http://schemas.microsoft.com/office/powerpoint/2010/main" val="324938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1"/>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t" anchorCtr="0" compatLnSpc="1">
            <a:prstTxWarp prst="textNoShape">
              <a:avLst/>
            </a:prstTxWarp>
          </a:bodyPr>
          <a:lstStyle>
            <a:lvl1pPr defTabSz="930535">
              <a:defRPr sz="1200"/>
            </a:lvl1pPr>
          </a:lstStyle>
          <a:p>
            <a:endParaRPr lang="en-US" dirty="0"/>
          </a:p>
        </p:txBody>
      </p:sp>
      <p:sp>
        <p:nvSpPr>
          <p:cNvPr id="19459" name="Rectangle 3"/>
          <p:cNvSpPr>
            <a:spLocks noGrp="1" noChangeArrowheads="1"/>
          </p:cNvSpPr>
          <p:nvPr>
            <p:ph type="dt" idx="1"/>
          </p:nvPr>
        </p:nvSpPr>
        <p:spPr bwMode="auto">
          <a:xfrm>
            <a:off x="3972562" y="1"/>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t" anchorCtr="0" compatLnSpc="1">
            <a:prstTxWarp prst="textNoShape">
              <a:avLst/>
            </a:prstTxWarp>
          </a:bodyPr>
          <a:lstStyle>
            <a:lvl1pPr algn="r" defTabSz="930535">
              <a:defRPr sz="1200"/>
            </a:lvl1pPr>
          </a:lstStyle>
          <a:p>
            <a:endParaRPr lang="en-US" dirty="0"/>
          </a:p>
        </p:txBody>
      </p:sp>
      <p:sp>
        <p:nvSpPr>
          <p:cNvPr id="1946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34722" y="4417292"/>
            <a:ext cx="5140960" cy="4182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62" name="Rectangle 6"/>
          <p:cNvSpPr>
            <a:spLocks noGrp="1" noChangeArrowheads="1"/>
          </p:cNvSpPr>
          <p:nvPr>
            <p:ph type="ftr" sz="quarter" idx="4"/>
          </p:nvPr>
        </p:nvSpPr>
        <p:spPr bwMode="auto">
          <a:xfrm>
            <a:off x="1" y="8831337"/>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b" anchorCtr="0" compatLnSpc="1">
            <a:prstTxWarp prst="textNoShape">
              <a:avLst/>
            </a:prstTxWarp>
          </a:bodyPr>
          <a:lstStyle>
            <a:lvl1pPr defTabSz="930535">
              <a:defRPr sz="1200"/>
            </a:lvl1pPr>
          </a:lstStyle>
          <a:p>
            <a:endParaRPr lang="en-US" dirty="0"/>
          </a:p>
        </p:txBody>
      </p:sp>
      <p:sp>
        <p:nvSpPr>
          <p:cNvPr id="19463" name="Rectangle 7"/>
          <p:cNvSpPr>
            <a:spLocks noGrp="1" noChangeArrowheads="1"/>
          </p:cNvSpPr>
          <p:nvPr>
            <p:ph type="sldNum" sz="quarter" idx="5"/>
          </p:nvPr>
        </p:nvSpPr>
        <p:spPr bwMode="auto">
          <a:xfrm>
            <a:off x="3972562" y="8831337"/>
            <a:ext cx="3037840" cy="465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6" tIns="46579" rIns="93156" bIns="46579" numCol="1" anchor="b" anchorCtr="0" compatLnSpc="1">
            <a:prstTxWarp prst="textNoShape">
              <a:avLst/>
            </a:prstTxWarp>
          </a:bodyPr>
          <a:lstStyle>
            <a:lvl1pPr algn="r" defTabSz="930535">
              <a:defRPr sz="1200"/>
            </a:lvl1pPr>
          </a:lstStyle>
          <a:p>
            <a:fld id="{994504B8-85A9-48CB-A7D1-C6B9C334F95B}" type="slidenum">
              <a:rPr lang="en-US"/>
              <a:pPr/>
              <a:t>‹#›</a:t>
            </a:fld>
            <a:endParaRPr lang="en-US" dirty="0"/>
          </a:p>
        </p:txBody>
      </p:sp>
    </p:spTree>
    <p:extLst>
      <p:ext uri="{BB962C8B-B14F-4D97-AF65-F5344CB8AC3E}">
        <p14:creationId xmlns:p14="http://schemas.microsoft.com/office/powerpoint/2010/main" val="42688405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lvl1pPr defTabSz="930078" eaLnBrk="0" hangingPunct="0">
              <a:defRPr sz="2400">
                <a:solidFill>
                  <a:schemeClr val="tx1"/>
                </a:solidFill>
                <a:latin typeface="Times New Roman" pitchFamily="18" charset="0"/>
              </a:defRPr>
            </a:lvl1pPr>
            <a:lvl2pPr marL="742794" indent="-285690" defTabSz="930078" eaLnBrk="0" hangingPunct="0">
              <a:defRPr sz="2400">
                <a:solidFill>
                  <a:schemeClr val="tx1"/>
                </a:solidFill>
                <a:latin typeface="Times New Roman" pitchFamily="18" charset="0"/>
              </a:defRPr>
            </a:lvl2pPr>
            <a:lvl3pPr marL="1142759" indent="-228551" defTabSz="930078" eaLnBrk="0" hangingPunct="0">
              <a:defRPr sz="2400">
                <a:solidFill>
                  <a:schemeClr val="tx1"/>
                </a:solidFill>
                <a:latin typeface="Times New Roman" pitchFamily="18" charset="0"/>
              </a:defRPr>
            </a:lvl3pPr>
            <a:lvl4pPr marL="1599863" indent="-228551" defTabSz="930078" eaLnBrk="0" hangingPunct="0">
              <a:defRPr sz="2400">
                <a:solidFill>
                  <a:schemeClr val="tx1"/>
                </a:solidFill>
                <a:latin typeface="Times New Roman" pitchFamily="18" charset="0"/>
              </a:defRPr>
            </a:lvl4pPr>
            <a:lvl5pPr marL="2056966" indent="-228551" defTabSz="930078" eaLnBrk="0" hangingPunct="0">
              <a:defRPr sz="2400">
                <a:solidFill>
                  <a:schemeClr val="tx1"/>
                </a:solidFill>
                <a:latin typeface="Times New Roman" pitchFamily="18" charset="0"/>
              </a:defRPr>
            </a:lvl5pPr>
            <a:lvl6pPr marL="2514070" indent="-228551" defTabSz="930078" eaLnBrk="0" fontAlgn="base" hangingPunct="0">
              <a:spcBef>
                <a:spcPct val="0"/>
              </a:spcBef>
              <a:spcAft>
                <a:spcPct val="0"/>
              </a:spcAft>
              <a:defRPr sz="2400">
                <a:solidFill>
                  <a:schemeClr val="tx1"/>
                </a:solidFill>
                <a:latin typeface="Times New Roman" pitchFamily="18" charset="0"/>
              </a:defRPr>
            </a:lvl6pPr>
            <a:lvl7pPr marL="2971173" indent="-228551" defTabSz="930078" eaLnBrk="0" fontAlgn="base" hangingPunct="0">
              <a:spcBef>
                <a:spcPct val="0"/>
              </a:spcBef>
              <a:spcAft>
                <a:spcPct val="0"/>
              </a:spcAft>
              <a:defRPr sz="2400">
                <a:solidFill>
                  <a:schemeClr val="tx1"/>
                </a:solidFill>
                <a:latin typeface="Times New Roman" pitchFamily="18" charset="0"/>
              </a:defRPr>
            </a:lvl7pPr>
            <a:lvl8pPr marL="3428276" indent="-228551" defTabSz="930078" eaLnBrk="0" fontAlgn="base" hangingPunct="0">
              <a:spcBef>
                <a:spcPct val="0"/>
              </a:spcBef>
              <a:spcAft>
                <a:spcPct val="0"/>
              </a:spcAft>
              <a:defRPr sz="2400">
                <a:solidFill>
                  <a:schemeClr val="tx1"/>
                </a:solidFill>
                <a:latin typeface="Times New Roman" pitchFamily="18" charset="0"/>
              </a:defRPr>
            </a:lvl8pPr>
            <a:lvl9pPr marL="3885380" indent="-228551" defTabSz="930078" eaLnBrk="0" fontAlgn="base" hangingPunct="0">
              <a:spcBef>
                <a:spcPct val="0"/>
              </a:spcBef>
              <a:spcAft>
                <a:spcPct val="0"/>
              </a:spcAft>
              <a:defRPr sz="2400">
                <a:solidFill>
                  <a:schemeClr val="tx1"/>
                </a:solidFill>
                <a:latin typeface="Times New Roman" pitchFamily="18" charset="0"/>
              </a:defRPr>
            </a:lvl9pPr>
          </a:lstStyle>
          <a:p>
            <a:pPr eaLnBrk="1" hangingPunct="1">
              <a:defRPr/>
            </a:pPr>
            <a:fld id="{E2592E06-C3D6-499B-9823-2889ABA079A4}" type="slidenum">
              <a:rPr lang="en-US" sz="1200"/>
              <a:pPr eaLnBrk="1" hangingPunct="1">
                <a:defRPr/>
              </a:pPr>
              <a:t>1</a:t>
            </a:fld>
            <a:endParaRPr lang="en-US" sz="120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defTabSz="929065" eaLnBrk="0" hangingPunct="0">
              <a:spcBef>
                <a:spcPct val="30000"/>
              </a:spcBef>
              <a:defRPr sz="1200">
                <a:solidFill>
                  <a:schemeClr val="tx1"/>
                </a:solidFill>
                <a:latin typeface="Times New Roman" pitchFamily="18" charset="0"/>
              </a:defRPr>
            </a:lvl1pPr>
            <a:lvl2pPr marL="748369" indent="-287835" defTabSz="929065" eaLnBrk="0" hangingPunct="0">
              <a:spcBef>
                <a:spcPct val="30000"/>
              </a:spcBef>
              <a:defRPr sz="1200">
                <a:solidFill>
                  <a:schemeClr val="tx1"/>
                </a:solidFill>
                <a:latin typeface="Times New Roman" pitchFamily="18" charset="0"/>
              </a:defRPr>
            </a:lvl2pPr>
            <a:lvl3pPr marL="1151337" indent="-230267" defTabSz="929065" eaLnBrk="0" hangingPunct="0">
              <a:spcBef>
                <a:spcPct val="30000"/>
              </a:spcBef>
              <a:defRPr sz="1200">
                <a:solidFill>
                  <a:schemeClr val="tx1"/>
                </a:solidFill>
                <a:latin typeface="Times New Roman" pitchFamily="18" charset="0"/>
              </a:defRPr>
            </a:lvl3pPr>
            <a:lvl4pPr marL="1611871" indent="-230267" defTabSz="929065" eaLnBrk="0" hangingPunct="0">
              <a:spcBef>
                <a:spcPct val="30000"/>
              </a:spcBef>
              <a:defRPr sz="1200">
                <a:solidFill>
                  <a:schemeClr val="tx1"/>
                </a:solidFill>
                <a:latin typeface="Times New Roman" pitchFamily="18" charset="0"/>
              </a:defRPr>
            </a:lvl4pPr>
            <a:lvl5pPr marL="2072407" indent="-230267" defTabSz="929065" eaLnBrk="0" hangingPunct="0">
              <a:spcBef>
                <a:spcPct val="30000"/>
              </a:spcBef>
              <a:defRPr sz="1200">
                <a:solidFill>
                  <a:schemeClr val="tx1"/>
                </a:solidFill>
                <a:latin typeface="Times New Roman" pitchFamily="18" charset="0"/>
              </a:defRPr>
            </a:lvl5pPr>
            <a:lvl6pPr marL="2532940" indent="-230267" defTabSz="929065" eaLnBrk="0" fontAlgn="base" hangingPunct="0">
              <a:spcBef>
                <a:spcPct val="30000"/>
              </a:spcBef>
              <a:spcAft>
                <a:spcPct val="0"/>
              </a:spcAft>
              <a:defRPr sz="1200">
                <a:solidFill>
                  <a:schemeClr val="tx1"/>
                </a:solidFill>
                <a:latin typeface="Times New Roman" pitchFamily="18" charset="0"/>
              </a:defRPr>
            </a:lvl6pPr>
            <a:lvl7pPr marL="2993475" indent="-230267" defTabSz="929065" eaLnBrk="0" fontAlgn="base" hangingPunct="0">
              <a:spcBef>
                <a:spcPct val="30000"/>
              </a:spcBef>
              <a:spcAft>
                <a:spcPct val="0"/>
              </a:spcAft>
              <a:defRPr sz="1200">
                <a:solidFill>
                  <a:schemeClr val="tx1"/>
                </a:solidFill>
                <a:latin typeface="Times New Roman" pitchFamily="18" charset="0"/>
              </a:defRPr>
            </a:lvl7pPr>
            <a:lvl8pPr marL="3454011" indent="-230267" defTabSz="929065" eaLnBrk="0" fontAlgn="base" hangingPunct="0">
              <a:spcBef>
                <a:spcPct val="30000"/>
              </a:spcBef>
              <a:spcAft>
                <a:spcPct val="0"/>
              </a:spcAft>
              <a:defRPr sz="1200">
                <a:solidFill>
                  <a:schemeClr val="tx1"/>
                </a:solidFill>
                <a:latin typeface="Times New Roman" pitchFamily="18" charset="0"/>
              </a:defRPr>
            </a:lvl8pPr>
            <a:lvl9pPr marL="3914545" indent="-230267" defTabSz="92906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CC23B1E-A776-46FE-8CC0-0D4B73842A68}" type="slidenum">
              <a:rPr lang="en-US" altLang="en-US" smtClean="0"/>
              <a:pPr eaLnBrk="1" hangingPunct="1">
                <a:spcBef>
                  <a:spcPct val="0"/>
                </a:spcBef>
              </a:pPr>
              <a:t>26</a:t>
            </a:fld>
            <a:endParaRPr lang="en-US" altLang="en-US" dirty="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AA584C-2D9E-4B75-BC95-8BBAB2CC98D4}" type="slidenum">
              <a:rPr lang="en-US"/>
              <a:pPr/>
              <a:t>2</a:t>
            </a:fld>
            <a:endParaRPr lang="en-US" dirty="0"/>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51052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AA584C-2D9E-4B75-BC95-8BBAB2CC98D4}" type="slidenum">
              <a:rPr lang="en-US"/>
              <a:pPr/>
              <a:t>3</a:t>
            </a:fld>
            <a:endParaRPr lang="en-US" dirty="0"/>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AA584C-2D9E-4B75-BC95-8BBAB2CC98D4}" type="slidenum">
              <a:rPr lang="en-US"/>
              <a:pPr/>
              <a:t>4</a:t>
            </a:fld>
            <a:endParaRPr lang="en-US" dirty="0"/>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51529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320A72-3427-4F2A-AAD7-4D072B031133}" type="slidenum">
              <a:rPr lang="en-US"/>
              <a:pPr/>
              <a:t>5</a:t>
            </a:fld>
            <a:endParaRPr lang="en-US" dirty="0"/>
          </a:p>
        </p:txBody>
      </p:sp>
      <p:sp>
        <p:nvSpPr>
          <p:cNvPr id="430082" name="Rectangle 2"/>
          <p:cNvSpPr>
            <a:spLocks noGrp="1" noRot="1" noChangeAspect="1" noChangeArrowheads="1" noTextEdit="1"/>
          </p:cNvSpPr>
          <p:nvPr>
            <p:ph type="sldImg"/>
          </p:nvPr>
        </p:nvSpPr>
        <p:spPr>
          <a:ln/>
        </p:spPr>
      </p:sp>
      <p:sp>
        <p:nvSpPr>
          <p:cNvPr id="4300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7269F4-F72C-438A-AB98-6651870D55C3}" type="slidenum">
              <a:rPr lang="en-US"/>
              <a:pPr/>
              <a:t>6</a:t>
            </a:fld>
            <a:endParaRPr lang="en-US" dirty="0"/>
          </a:p>
        </p:txBody>
      </p:sp>
      <p:sp>
        <p:nvSpPr>
          <p:cNvPr id="494594" name="Rectangle 2"/>
          <p:cNvSpPr>
            <a:spLocks noGrp="1" noRot="1" noChangeAspect="1" noChangeArrowheads="1" noTextEdit="1"/>
          </p:cNvSpPr>
          <p:nvPr>
            <p:ph type="sldImg"/>
          </p:nvPr>
        </p:nvSpPr>
        <p:spPr>
          <a:ln/>
        </p:spPr>
      </p:sp>
      <p:sp>
        <p:nvSpPr>
          <p:cNvPr id="4945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320A72-3427-4F2A-AAD7-4D072B031133}" type="slidenum">
              <a:rPr lang="en-US"/>
              <a:pPr/>
              <a:t>7</a:t>
            </a:fld>
            <a:endParaRPr lang="en-US" dirty="0"/>
          </a:p>
        </p:txBody>
      </p:sp>
      <p:sp>
        <p:nvSpPr>
          <p:cNvPr id="430082" name="Rectangle 2"/>
          <p:cNvSpPr>
            <a:spLocks noGrp="1" noRot="1" noChangeAspect="1" noChangeArrowheads="1" noTextEdit="1"/>
          </p:cNvSpPr>
          <p:nvPr>
            <p:ph type="sldImg"/>
          </p:nvPr>
        </p:nvSpPr>
        <p:spPr>
          <a:ln/>
        </p:spPr>
      </p:sp>
      <p:sp>
        <p:nvSpPr>
          <p:cNvPr id="4300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8248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320A72-3427-4F2A-AAD7-4D072B031133}" type="slidenum">
              <a:rPr lang="en-US"/>
              <a:pPr/>
              <a:t>8</a:t>
            </a:fld>
            <a:endParaRPr lang="en-US" dirty="0"/>
          </a:p>
        </p:txBody>
      </p:sp>
      <p:sp>
        <p:nvSpPr>
          <p:cNvPr id="430082" name="Rectangle 2"/>
          <p:cNvSpPr>
            <a:spLocks noGrp="1" noRot="1" noChangeAspect="1" noChangeArrowheads="1" noTextEdit="1"/>
          </p:cNvSpPr>
          <p:nvPr>
            <p:ph type="sldImg"/>
          </p:nvPr>
        </p:nvSpPr>
        <p:spPr>
          <a:ln/>
        </p:spPr>
      </p:sp>
      <p:sp>
        <p:nvSpPr>
          <p:cNvPr id="4300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9205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defTabSz="929065" eaLnBrk="0" hangingPunct="0">
              <a:spcBef>
                <a:spcPct val="30000"/>
              </a:spcBef>
              <a:defRPr sz="1200">
                <a:solidFill>
                  <a:schemeClr val="tx1"/>
                </a:solidFill>
                <a:latin typeface="Times New Roman" pitchFamily="18" charset="0"/>
              </a:defRPr>
            </a:lvl1pPr>
            <a:lvl2pPr marL="748369" indent="-287835" defTabSz="929065" eaLnBrk="0" hangingPunct="0">
              <a:spcBef>
                <a:spcPct val="30000"/>
              </a:spcBef>
              <a:defRPr sz="1200">
                <a:solidFill>
                  <a:schemeClr val="tx1"/>
                </a:solidFill>
                <a:latin typeface="Times New Roman" pitchFamily="18" charset="0"/>
              </a:defRPr>
            </a:lvl2pPr>
            <a:lvl3pPr marL="1151337" indent="-230267" defTabSz="929065" eaLnBrk="0" hangingPunct="0">
              <a:spcBef>
                <a:spcPct val="30000"/>
              </a:spcBef>
              <a:defRPr sz="1200">
                <a:solidFill>
                  <a:schemeClr val="tx1"/>
                </a:solidFill>
                <a:latin typeface="Times New Roman" pitchFamily="18" charset="0"/>
              </a:defRPr>
            </a:lvl3pPr>
            <a:lvl4pPr marL="1611871" indent="-230267" defTabSz="929065" eaLnBrk="0" hangingPunct="0">
              <a:spcBef>
                <a:spcPct val="30000"/>
              </a:spcBef>
              <a:defRPr sz="1200">
                <a:solidFill>
                  <a:schemeClr val="tx1"/>
                </a:solidFill>
                <a:latin typeface="Times New Roman" pitchFamily="18" charset="0"/>
              </a:defRPr>
            </a:lvl4pPr>
            <a:lvl5pPr marL="2072407" indent="-230267" defTabSz="929065" eaLnBrk="0" hangingPunct="0">
              <a:spcBef>
                <a:spcPct val="30000"/>
              </a:spcBef>
              <a:defRPr sz="1200">
                <a:solidFill>
                  <a:schemeClr val="tx1"/>
                </a:solidFill>
                <a:latin typeface="Times New Roman" pitchFamily="18" charset="0"/>
              </a:defRPr>
            </a:lvl5pPr>
            <a:lvl6pPr marL="2532940" indent="-230267" defTabSz="929065" eaLnBrk="0" fontAlgn="base" hangingPunct="0">
              <a:spcBef>
                <a:spcPct val="30000"/>
              </a:spcBef>
              <a:spcAft>
                <a:spcPct val="0"/>
              </a:spcAft>
              <a:defRPr sz="1200">
                <a:solidFill>
                  <a:schemeClr val="tx1"/>
                </a:solidFill>
                <a:latin typeface="Times New Roman" pitchFamily="18" charset="0"/>
              </a:defRPr>
            </a:lvl6pPr>
            <a:lvl7pPr marL="2993475" indent="-230267" defTabSz="929065" eaLnBrk="0" fontAlgn="base" hangingPunct="0">
              <a:spcBef>
                <a:spcPct val="30000"/>
              </a:spcBef>
              <a:spcAft>
                <a:spcPct val="0"/>
              </a:spcAft>
              <a:defRPr sz="1200">
                <a:solidFill>
                  <a:schemeClr val="tx1"/>
                </a:solidFill>
                <a:latin typeface="Times New Roman" pitchFamily="18" charset="0"/>
              </a:defRPr>
            </a:lvl7pPr>
            <a:lvl8pPr marL="3454011" indent="-230267" defTabSz="929065" eaLnBrk="0" fontAlgn="base" hangingPunct="0">
              <a:spcBef>
                <a:spcPct val="30000"/>
              </a:spcBef>
              <a:spcAft>
                <a:spcPct val="0"/>
              </a:spcAft>
              <a:defRPr sz="1200">
                <a:solidFill>
                  <a:schemeClr val="tx1"/>
                </a:solidFill>
                <a:latin typeface="Times New Roman" pitchFamily="18" charset="0"/>
              </a:defRPr>
            </a:lvl8pPr>
            <a:lvl9pPr marL="3914545" indent="-230267" defTabSz="92906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CC23B1E-A776-46FE-8CC0-0D4B73842A68}" type="slidenum">
              <a:rPr lang="en-US" altLang="en-US" smtClean="0"/>
              <a:pPr eaLnBrk="1" hangingPunct="1">
                <a:spcBef>
                  <a:spcPct val="0"/>
                </a:spcBef>
              </a:pPr>
              <a:t>24</a:t>
            </a:fld>
            <a:endParaRPr lang="en-US" altLang="en-US" dirty="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61DFA8A-DDAB-411F-B502-BC930A141A26}" type="slidenum">
              <a:rPr lang="en-US"/>
              <a:pPr/>
              <a:t>‹#›</a:t>
            </a:fld>
            <a:endParaRPr lang="en-US" dirty="0"/>
          </a:p>
        </p:txBody>
      </p:sp>
    </p:spTree>
    <p:extLst>
      <p:ext uri="{BB962C8B-B14F-4D97-AF65-F5344CB8AC3E}">
        <p14:creationId xmlns:p14="http://schemas.microsoft.com/office/powerpoint/2010/main" val="419027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4CB08BE-DBD8-4235-ACF5-4D0B5A5DC34A}" type="slidenum">
              <a:rPr lang="en-US"/>
              <a:pPr/>
              <a:t>‹#›</a:t>
            </a:fld>
            <a:endParaRPr lang="en-US" dirty="0"/>
          </a:p>
        </p:txBody>
      </p:sp>
    </p:spTree>
    <p:extLst>
      <p:ext uri="{BB962C8B-B14F-4D97-AF65-F5344CB8AC3E}">
        <p14:creationId xmlns:p14="http://schemas.microsoft.com/office/powerpoint/2010/main" val="182611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E8CC4C6-2762-4E41-9B13-0851E9A4C2C2}" type="slidenum">
              <a:rPr lang="en-US"/>
              <a:pPr/>
              <a:t>‹#›</a:t>
            </a:fld>
            <a:endParaRPr lang="en-US" dirty="0"/>
          </a:p>
        </p:txBody>
      </p:sp>
    </p:spTree>
    <p:extLst>
      <p:ext uri="{BB962C8B-B14F-4D97-AF65-F5344CB8AC3E}">
        <p14:creationId xmlns:p14="http://schemas.microsoft.com/office/powerpoint/2010/main" val="3408889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CF37DA6F-8BBD-4BE9-B4EC-D6F67135C0F1}" type="slidenum">
              <a:rPr lang="en-US"/>
              <a:pPr/>
              <a:t>‹#›</a:t>
            </a:fld>
            <a:endParaRPr lang="en-US" dirty="0"/>
          </a:p>
        </p:txBody>
      </p:sp>
    </p:spTree>
    <p:extLst>
      <p:ext uri="{BB962C8B-B14F-4D97-AF65-F5344CB8AC3E}">
        <p14:creationId xmlns:p14="http://schemas.microsoft.com/office/powerpoint/2010/main" val="245954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dirty="0"/>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dirty="0"/>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F3582283-BDF2-4C7A-A524-C1F979839C27}" type="slidenum">
              <a:rPr lang="en-US"/>
              <a:pPr/>
              <a:t>‹#›</a:t>
            </a:fld>
            <a:endParaRPr lang="en-US" dirty="0"/>
          </a:p>
        </p:txBody>
      </p:sp>
    </p:spTree>
    <p:extLst>
      <p:ext uri="{BB962C8B-B14F-4D97-AF65-F5344CB8AC3E}">
        <p14:creationId xmlns:p14="http://schemas.microsoft.com/office/powerpoint/2010/main" val="2142274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C5DFA2E-047F-4AAB-A741-E1E84866D322}" type="slidenum">
              <a:rPr lang="en-US"/>
              <a:pPr>
                <a:defRPr/>
              </a:pPr>
              <a:t>‹#›</a:t>
            </a:fld>
            <a:endParaRPr lang="en-US" dirty="0"/>
          </a:p>
        </p:txBody>
      </p:sp>
    </p:spTree>
    <p:extLst>
      <p:ext uri="{BB962C8B-B14F-4D97-AF65-F5344CB8AC3E}">
        <p14:creationId xmlns:p14="http://schemas.microsoft.com/office/powerpoint/2010/main" val="362444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9AAFE4C-49C7-474E-923A-2412C6CB709C}" type="slidenum">
              <a:rPr lang="en-US"/>
              <a:pPr/>
              <a:t>‹#›</a:t>
            </a:fld>
            <a:endParaRPr lang="en-US" dirty="0"/>
          </a:p>
        </p:txBody>
      </p:sp>
    </p:spTree>
    <p:extLst>
      <p:ext uri="{BB962C8B-B14F-4D97-AF65-F5344CB8AC3E}">
        <p14:creationId xmlns:p14="http://schemas.microsoft.com/office/powerpoint/2010/main" val="3867498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681295A-5EA0-4D9E-83AB-0BF4F0B3595D}" type="slidenum">
              <a:rPr lang="en-US"/>
              <a:pPr/>
              <a:t>‹#›</a:t>
            </a:fld>
            <a:endParaRPr lang="en-US" dirty="0"/>
          </a:p>
        </p:txBody>
      </p:sp>
    </p:spTree>
    <p:extLst>
      <p:ext uri="{BB962C8B-B14F-4D97-AF65-F5344CB8AC3E}">
        <p14:creationId xmlns:p14="http://schemas.microsoft.com/office/powerpoint/2010/main" val="240946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943B295-1E81-46A3-A1F3-8A40B5B9CEAD}" type="slidenum">
              <a:rPr lang="en-US"/>
              <a:pPr/>
              <a:t>‹#›</a:t>
            </a:fld>
            <a:endParaRPr lang="en-US" dirty="0"/>
          </a:p>
        </p:txBody>
      </p:sp>
    </p:spTree>
    <p:extLst>
      <p:ext uri="{BB962C8B-B14F-4D97-AF65-F5344CB8AC3E}">
        <p14:creationId xmlns:p14="http://schemas.microsoft.com/office/powerpoint/2010/main" val="383735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C37982C4-EA00-4631-A0A7-C3A6D8CC7333}" type="slidenum">
              <a:rPr lang="en-US"/>
              <a:pPr/>
              <a:t>‹#›</a:t>
            </a:fld>
            <a:endParaRPr lang="en-US" dirty="0"/>
          </a:p>
        </p:txBody>
      </p:sp>
    </p:spTree>
    <p:extLst>
      <p:ext uri="{BB962C8B-B14F-4D97-AF65-F5344CB8AC3E}">
        <p14:creationId xmlns:p14="http://schemas.microsoft.com/office/powerpoint/2010/main" val="201148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A3266A3-4AE6-4DA7-8F6E-0DE74534B816}" type="slidenum">
              <a:rPr lang="en-US"/>
              <a:pPr/>
              <a:t>‹#›</a:t>
            </a:fld>
            <a:endParaRPr lang="en-US" dirty="0"/>
          </a:p>
        </p:txBody>
      </p:sp>
    </p:spTree>
    <p:extLst>
      <p:ext uri="{BB962C8B-B14F-4D97-AF65-F5344CB8AC3E}">
        <p14:creationId xmlns:p14="http://schemas.microsoft.com/office/powerpoint/2010/main" val="252472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5C11FFC5-EC72-41F5-8F7B-6904CF658330}" type="slidenum">
              <a:rPr lang="en-US"/>
              <a:pPr/>
              <a:t>‹#›</a:t>
            </a:fld>
            <a:endParaRPr lang="en-US" dirty="0"/>
          </a:p>
        </p:txBody>
      </p:sp>
    </p:spTree>
    <p:extLst>
      <p:ext uri="{BB962C8B-B14F-4D97-AF65-F5344CB8AC3E}">
        <p14:creationId xmlns:p14="http://schemas.microsoft.com/office/powerpoint/2010/main" val="181608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25425C1-450F-4C14-A568-058AFD8552A3}" type="slidenum">
              <a:rPr lang="en-US"/>
              <a:pPr/>
              <a:t>‹#›</a:t>
            </a:fld>
            <a:endParaRPr lang="en-US" dirty="0"/>
          </a:p>
        </p:txBody>
      </p:sp>
    </p:spTree>
    <p:extLst>
      <p:ext uri="{BB962C8B-B14F-4D97-AF65-F5344CB8AC3E}">
        <p14:creationId xmlns:p14="http://schemas.microsoft.com/office/powerpoint/2010/main" val="3643429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0B46405-BEFA-4C80-BEB2-4E446E90B032}" type="slidenum">
              <a:rPr lang="en-US"/>
              <a:pPr/>
              <a:t>‹#›</a:t>
            </a:fld>
            <a:endParaRPr lang="en-US" dirty="0"/>
          </a:p>
        </p:txBody>
      </p:sp>
    </p:spTree>
    <p:extLst>
      <p:ext uri="{BB962C8B-B14F-4D97-AF65-F5344CB8AC3E}">
        <p14:creationId xmlns:p14="http://schemas.microsoft.com/office/powerpoint/2010/main" val="4197421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WordArt 11"/>
          <p:cNvSpPr>
            <a:spLocks noChangeArrowheads="1" noChangeShapeType="1" noTextEdit="1"/>
          </p:cNvSpPr>
          <p:nvPr userDrawn="1"/>
        </p:nvSpPr>
        <p:spPr bwMode="auto">
          <a:xfrm>
            <a:off x="228600" y="457200"/>
            <a:ext cx="1676400" cy="152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dirty="0">
                <a:gradFill rotWithShape="0">
                  <a:gsLst>
                    <a:gs pos="0">
                      <a:srgbClr val="FF0000">
                        <a:gamma/>
                        <a:shade val="46275"/>
                        <a:invGamma/>
                      </a:srgbClr>
                    </a:gs>
                    <a:gs pos="50000">
                      <a:srgbClr val="FF0000"/>
                    </a:gs>
                    <a:gs pos="100000">
                      <a:srgbClr val="FF0000">
                        <a:gamma/>
                        <a:shade val="46275"/>
                        <a:invGamma/>
                      </a:srgbClr>
                    </a:gs>
                  </a:gsLst>
                  <a:lin ang="5400000" scaled="1"/>
                </a:gradFill>
                <a:effectLst>
                  <a:outerShdw dist="35921" dir="2700000" algn="ctr" rotWithShape="0">
                    <a:srgbClr val="C0C0C0"/>
                  </a:outerShdw>
                </a:effectLst>
                <a:latin typeface="Impact"/>
              </a:rPr>
              <a:t>_______________</a:t>
            </a:r>
          </a:p>
        </p:txBody>
      </p:sp>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DCC015B-942D-47ED-B04D-09B25251A055}" type="slidenum">
              <a:rPr lang="en-US"/>
              <a:pPr/>
              <a:t>‹#›</a:t>
            </a:fld>
            <a:endParaRPr lang="en-US" dirty="0"/>
          </a:p>
        </p:txBody>
      </p:sp>
      <p:pic>
        <p:nvPicPr>
          <p:cNvPr id="1044" name="Picture 20" descr="reading"/>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85800" y="228600"/>
            <a:ext cx="7493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3200" b="1">
          <a:solidFill>
            <a:schemeClr val="tx2"/>
          </a:solidFill>
          <a:latin typeface="+mj-lt"/>
          <a:ea typeface="+mj-ea"/>
          <a:cs typeface="+mj-cs"/>
        </a:defRPr>
      </a:lvl1pPr>
      <a:lvl2pPr algn="ctr" rtl="0" fontAlgn="base">
        <a:spcBef>
          <a:spcPct val="0"/>
        </a:spcBef>
        <a:spcAft>
          <a:spcPct val="0"/>
        </a:spcAft>
        <a:defRPr sz="3200" b="1">
          <a:solidFill>
            <a:schemeClr val="tx2"/>
          </a:solidFill>
          <a:latin typeface="Arial" charset="0"/>
        </a:defRPr>
      </a:lvl2pPr>
      <a:lvl3pPr algn="ctr" rtl="0" fontAlgn="base">
        <a:spcBef>
          <a:spcPct val="0"/>
        </a:spcBef>
        <a:spcAft>
          <a:spcPct val="0"/>
        </a:spcAft>
        <a:defRPr sz="3200" b="1">
          <a:solidFill>
            <a:schemeClr val="tx2"/>
          </a:solidFill>
          <a:latin typeface="Arial" charset="0"/>
        </a:defRPr>
      </a:lvl3pPr>
      <a:lvl4pPr algn="ctr" rtl="0" fontAlgn="base">
        <a:spcBef>
          <a:spcPct val="0"/>
        </a:spcBef>
        <a:spcAft>
          <a:spcPct val="0"/>
        </a:spcAft>
        <a:defRPr sz="3200" b="1">
          <a:solidFill>
            <a:schemeClr val="tx2"/>
          </a:solidFill>
          <a:latin typeface="Arial" charset="0"/>
        </a:defRPr>
      </a:lvl4pPr>
      <a:lvl5pPr algn="ctr" rtl="0" fontAlgn="base">
        <a:spcBef>
          <a:spcPct val="0"/>
        </a:spcBef>
        <a:spcAft>
          <a:spcPct val="0"/>
        </a:spcAft>
        <a:defRPr sz="3200" b="1">
          <a:solidFill>
            <a:schemeClr val="tx2"/>
          </a:solidFill>
          <a:latin typeface="Arial" charset="0"/>
        </a:defRPr>
      </a:lvl5pPr>
      <a:lvl6pPr marL="457200" algn="ctr" rtl="0" fontAlgn="base">
        <a:spcBef>
          <a:spcPct val="0"/>
        </a:spcBef>
        <a:spcAft>
          <a:spcPct val="0"/>
        </a:spcAft>
        <a:defRPr sz="3200" b="1">
          <a:solidFill>
            <a:schemeClr val="tx2"/>
          </a:solidFill>
          <a:latin typeface="Arial" charset="0"/>
        </a:defRPr>
      </a:lvl6pPr>
      <a:lvl7pPr marL="914400" algn="ctr" rtl="0" fontAlgn="base">
        <a:spcBef>
          <a:spcPct val="0"/>
        </a:spcBef>
        <a:spcAft>
          <a:spcPct val="0"/>
        </a:spcAft>
        <a:defRPr sz="3200" b="1">
          <a:solidFill>
            <a:schemeClr val="tx2"/>
          </a:solidFill>
          <a:latin typeface="Arial" charset="0"/>
        </a:defRPr>
      </a:lvl7pPr>
      <a:lvl8pPr marL="1371600" algn="ctr" rtl="0" fontAlgn="base">
        <a:spcBef>
          <a:spcPct val="0"/>
        </a:spcBef>
        <a:spcAft>
          <a:spcPct val="0"/>
        </a:spcAft>
        <a:defRPr sz="3200" b="1">
          <a:solidFill>
            <a:schemeClr val="tx2"/>
          </a:solidFill>
          <a:latin typeface="Arial" charset="0"/>
        </a:defRPr>
      </a:lvl8pPr>
      <a:lvl9pPr marL="1828800" algn="ctr"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har char="•"/>
        <a:defRPr sz="2400" b="1">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Times New Roman" pitchFamily="18" charset="0"/>
        </a:defRPr>
      </a:lvl2pPr>
      <a:lvl3pPr marL="1143000" indent="-228600" algn="l" rtl="0" fontAlgn="base">
        <a:spcBef>
          <a:spcPct val="20000"/>
        </a:spcBef>
        <a:spcAft>
          <a:spcPct val="0"/>
        </a:spcAft>
        <a:buChar char="•"/>
        <a:defRPr sz="2400">
          <a:solidFill>
            <a:schemeClr val="tx1"/>
          </a:solidFill>
          <a:latin typeface="Times New Roman" pitchFamily="18" charset="0"/>
        </a:defRPr>
      </a:lvl3pPr>
      <a:lvl4pPr marL="1600200" indent="-228600" algn="l" rtl="0" fontAlgn="base">
        <a:spcBef>
          <a:spcPct val="20000"/>
        </a:spcBef>
        <a:spcAft>
          <a:spcPct val="0"/>
        </a:spcAft>
        <a:buChar char="–"/>
        <a:defRPr sz="2000">
          <a:solidFill>
            <a:schemeClr val="tx1"/>
          </a:solidFill>
          <a:latin typeface="Times New Roman" pitchFamily="18" charset="0"/>
        </a:defRPr>
      </a:lvl4pPr>
      <a:lvl5pPr marL="2057400" indent="-228600" algn="l" rtl="0" fontAlgn="base">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RMH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3708400"/>
            <a:ext cx="4038600" cy="269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5"/>
          <p:cNvSpPr>
            <a:spLocks noGrp="1" noChangeArrowheads="1"/>
          </p:cNvSpPr>
          <p:nvPr>
            <p:ph type="title" sz="quarter"/>
          </p:nvPr>
        </p:nvSpPr>
        <p:spPr/>
        <p:txBody>
          <a:bodyPr/>
          <a:lstStyle/>
          <a:p>
            <a:pPr eaLnBrk="1" hangingPunct="1"/>
            <a:r>
              <a:rPr lang="en-US" altLang="en-US" sz="4400" dirty="0"/>
              <a:t>Town of Reading</a:t>
            </a:r>
          </a:p>
        </p:txBody>
      </p:sp>
      <p:sp>
        <p:nvSpPr>
          <p:cNvPr id="2052" name="Rectangle 7"/>
          <p:cNvSpPr>
            <a:spLocks noGrp="1" noChangeArrowheads="1"/>
          </p:cNvSpPr>
          <p:nvPr>
            <p:ph sz="quarter" idx="2"/>
          </p:nvPr>
        </p:nvSpPr>
        <p:spPr/>
        <p:txBody>
          <a:bodyPr/>
          <a:lstStyle/>
          <a:p>
            <a:pPr algn="ctr" eaLnBrk="1" hangingPunct="1">
              <a:buFontTx/>
              <a:buNone/>
            </a:pPr>
            <a:r>
              <a:rPr lang="en-US" altLang="en-US" sz="2000" dirty="0"/>
              <a:t>For the PAC Audience</a:t>
            </a:r>
          </a:p>
          <a:p>
            <a:pPr algn="ctr" eaLnBrk="1" hangingPunct="1">
              <a:buFontTx/>
              <a:buNone/>
            </a:pPr>
            <a:r>
              <a:rPr lang="en-US" altLang="en-US" sz="2000" dirty="0"/>
              <a:t>use RPS GUEST </a:t>
            </a:r>
          </a:p>
          <a:p>
            <a:pPr algn="ctr" eaLnBrk="1" hangingPunct="1">
              <a:buFontTx/>
              <a:buNone/>
            </a:pPr>
            <a:endParaRPr lang="en-US" altLang="en-US" sz="2000" dirty="0"/>
          </a:p>
          <a:p>
            <a:pPr algn="ctr" eaLnBrk="1" hangingPunct="1">
              <a:buFontTx/>
              <a:buNone/>
            </a:pPr>
            <a:r>
              <a:rPr lang="en-US" altLang="en-US" sz="2000" dirty="0"/>
              <a:t>WiFi password: none</a:t>
            </a:r>
          </a:p>
        </p:txBody>
      </p:sp>
      <p:sp>
        <p:nvSpPr>
          <p:cNvPr id="2053" name="Rectangle 8"/>
          <p:cNvSpPr>
            <a:spLocks noGrp="1" noChangeArrowheads="1"/>
          </p:cNvSpPr>
          <p:nvPr>
            <p:ph sz="quarter" idx="3"/>
          </p:nvPr>
        </p:nvSpPr>
        <p:spPr/>
        <p:txBody>
          <a:bodyPr/>
          <a:lstStyle/>
          <a:p>
            <a:pPr eaLnBrk="1" hangingPunct="1">
              <a:buFontTx/>
              <a:buNone/>
            </a:pPr>
            <a:br>
              <a:rPr lang="en-US" altLang="en-US" sz="2000" dirty="0"/>
            </a:br>
            <a:endParaRPr lang="en-US" altLang="en-US" sz="2000" dirty="0"/>
          </a:p>
          <a:p>
            <a:pPr eaLnBrk="1" hangingPunct="1">
              <a:buFontTx/>
              <a:buNone/>
            </a:pPr>
            <a:endParaRPr lang="en-US" altLang="en-US" sz="2000" dirty="0"/>
          </a:p>
          <a:p>
            <a:pPr algn="ctr" eaLnBrk="1" hangingPunct="1">
              <a:buFontTx/>
              <a:buNone/>
            </a:pPr>
            <a:r>
              <a:rPr lang="en-US" altLang="en-US" sz="2000" dirty="0"/>
              <a:t>Annual Town Meeting</a:t>
            </a:r>
          </a:p>
          <a:p>
            <a:pPr algn="ctr" eaLnBrk="1" hangingPunct="1">
              <a:buFontTx/>
              <a:buNone/>
            </a:pPr>
            <a:r>
              <a:rPr lang="en-US" altLang="en-US" sz="2000" dirty="0"/>
              <a:t>April 25, 2022</a:t>
            </a:r>
          </a:p>
        </p:txBody>
      </p:sp>
      <p:pic>
        <p:nvPicPr>
          <p:cNvPr id="2054" name="Picture 11" descr="townhallsp"/>
          <p:cNvPicPr>
            <a:picLocks noGrp="1" noChangeAspect="1" noChangeArrowheads="1"/>
          </p:cNvPicPr>
          <p:nvPr>
            <p:ph sz="quarter" idx="1"/>
          </p:nvPr>
        </p:nvPicPr>
        <p:blipFill>
          <a:blip r:embed="rId4">
            <a:extLst>
              <a:ext uri="{28A0092B-C50C-407E-A947-70E740481C1C}">
                <a14:useLocalDpi xmlns:a14="http://schemas.microsoft.com/office/drawing/2010/main" val="0"/>
              </a:ext>
            </a:extLst>
          </a:blip>
          <a:srcRect/>
          <a:stretch>
            <a:fillRect/>
          </a:stretch>
        </p:blipFill>
        <p:spPr>
          <a:xfrm>
            <a:off x="762000" y="1981200"/>
            <a:ext cx="3657600" cy="2743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8547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7 </a:t>
            </a:r>
            <a:endParaRPr lang="en-US" sz="2400" b="0" dirty="0"/>
          </a:p>
        </p:txBody>
      </p:sp>
      <p:sp>
        <p:nvSpPr>
          <p:cNvPr id="462851" name="Rectangle 3"/>
          <p:cNvSpPr>
            <a:spLocks noGrp="1" noChangeArrowheads="1"/>
          </p:cNvSpPr>
          <p:nvPr>
            <p:ph type="body" idx="1"/>
          </p:nvPr>
        </p:nvSpPr>
        <p:spPr/>
        <p:txBody>
          <a:bodyPr/>
          <a:lstStyle/>
          <a:p>
            <a:pPr marL="0" indent="0">
              <a:buNone/>
            </a:pPr>
            <a:r>
              <a:rPr lang="en-US" dirty="0"/>
              <a:t>Other Post Employment Benefits (OPEB) </a:t>
            </a:r>
          </a:p>
          <a:p>
            <a:pPr marL="0" indent="0">
              <a:buNone/>
            </a:pPr>
            <a:endParaRPr lang="en-US" sz="2000" b="0" dirty="0"/>
          </a:p>
          <a:p>
            <a:pPr marL="0" indent="0">
              <a:buNone/>
            </a:pPr>
            <a:r>
              <a:rPr lang="en-US" sz="2000" b="0" dirty="0"/>
              <a:t>	Move appropriated funds to the OPEB Trust</a:t>
            </a:r>
          </a:p>
          <a:p>
            <a:pPr marL="0" indent="0">
              <a:buNone/>
            </a:pPr>
            <a:r>
              <a:rPr lang="en-US" sz="2000" b="0" dirty="0"/>
              <a:t>	</a:t>
            </a:r>
            <a:r>
              <a:rPr lang="en-US" sz="1800" dirty="0"/>
              <a:t>$350,000</a:t>
            </a:r>
            <a:r>
              <a:rPr lang="en-US" sz="1800" dirty="0">
                <a:solidFill>
                  <a:srgbClr val="FF0000"/>
                </a:solidFill>
              </a:rPr>
              <a:t> </a:t>
            </a:r>
            <a:r>
              <a:rPr lang="en-US" sz="1800" b="0" dirty="0"/>
              <a:t>General fund ($100k + $250,000 approp. in Art. 5)</a:t>
            </a:r>
          </a:p>
          <a:p>
            <a:pPr marL="0" indent="0">
              <a:buNone/>
            </a:pPr>
            <a:r>
              <a:rPr lang="en-US" sz="1800" b="0" dirty="0"/>
              <a:t>	</a:t>
            </a:r>
            <a:r>
              <a:rPr lang="en-US" sz="1800" dirty="0"/>
              <a:t>$  85,000 </a:t>
            </a:r>
            <a:r>
              <a:rPr lang="en-US" sz="1800" b="0" dirty="0"/>
              <a:t>Water Enterprise Fund </a:t>
            </a:r>
          </a:p>
          <a:p>
            <a:pPr marL="0" indent="0">
              <a:buNone/>
            </a:pPr>
            <a:r>
              <a:rPr lang="en-US" sz="1800" b="0" dirty="0"/>
              <a:t>	</a:t>
            </a:r>
            <a:r>
              <a:rPr lang="en-US" sz="1800" dirty="0"/>
              <a:t>$  23,000 </a:t>
            </a:r>
            <a:r>
              <a:rPr lang="en-US" sz="1800" b="0" dirty="0"/>
              <a:t>Sewer Enterprise Fund </a:t>
            </a:r>
          </a:p>
          <a:p>
            <a:pPr marL="0" indent="0">
              <a:buNone/>
            </a:pPr>
            <a:r>
              <a:rPr lang="en-US" sz="1800" b="0" dirty="0"/>
              <a:t>	</a:t>
            </a:r>
            <a:r>
              <a:rPr lang="en-US" sz="1800" u="sng" dirty="0"/>
              <a:t>$  10,500 </a:t>
            </a:r>
            <a:r>
              <a:rPr lang="en-US" sz="1800" b="0" u="sng" dirty="0"/>
              <a:t>Storm Water Enterprise Fd. </a:t>
            </a:r>
          </a:p>
          <a:p>
            <a:pPr marL="0" indent="0">
              <a:buNone/>
            </a:pPr>
            <a:r>
              <a:rPr lang="en-US" sz="1800" b="0" dirty="0"/>
              <a:t>	</a:t>
            </a:r>
            <a:r>
              <a:rPr lang="en-US" sz="1800" dirty="0"/>
              <a:t>$468,500 in total (Orig. Approp. $218.5k + $250k from Art. 5)</a:t>
            </a:r>
          </a:p>
          <a:p>
            <a:pPr marL="0" indent="0">
              <a:buNone/>
            </a:pPr>
            <a:r>
              <a:rPr lang="en-US" sz="1800" b="0" dirty="0"/>
              <a:t>	</a:t>
            </a:r>
          </a:p>
          <a:p>
            <a:endParaRPr lang="en-US" sz="2000" b="0" dirty="0"/>
          </a:p>
          <a:p>
            <a:endParaRPr lang="en-US" sz="20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1548616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8</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b="0" dirty="0"/>
              <a:t>Move 40R funds to Stabilization Fund</a:t>
            </a:r>
          </a:p>
          <a:p>
            <a:pPr marL="0" indent="0">
              <a:buNone/>
            </a:pPr>
            <a:endParaRPr lang="en-US" sz="2000" b="0" dirty="0"/>
          </a:p>
          <a:p>
            <a:pPr marL="0" indent="0">
              <a:buNone/>
            </a:pPr>
            <a:r>
              <a:rPr lang="en-US" sz="2000" b="0" dirty="0"/>
              <a:t>No funds received. Not Applicable, recommend that this article be tabled. </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154320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9 </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dirty="0"/>
              <a:t>Authorizes Revolving Funds Annual Spending Limits and amends Section 6.5.2 of the General Bylaw:</a:t>
            </a:r>
          </a:p>
          <a:p>
            <a:pPr marL="0" indent="0">
              <a:buNone/>
            </a:pPr>
            <a:endParaRPr lang="en-US" sz="2000" dirty="0"/>
          </a:p>
          <a:p>
            <a:pPr marL="0" indent="0">
              <a:buNone/>
            </a:pPr>
            <a:endParaRPr lang="en-US" sz="2000" dirty="0"/>
          </a:p>
          <a:p>
            <a:pPr marL="0" indent="0">
              <a:buNone/>
            </a:pPr>
            <a:endParaRPr lang="en-US" sz="2000" b="0" dirty="0"/>
          </a:p>
          <a:p>
            <a:pPr marL="0" indent="0">
              <a:buNone/>
            </a:pPr>
            <a:endParaRPr lang="en-US" sz="20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pic>
        <p:nvPicPr>
          <p:cNvPr id="3" name="Picture 2">
            <a:extLst>
              <a:ext uri="{FF2B5EF4-FFF2-40B4-BE49-F238E27FC236}">
                <a16:creationId xmlns:a16="http://schemas.microsoft.com/office/drawing/2014/main" id="{71363B1C-9370-49CE-910E-6630C89749E6}"/>
              </a:ext>
            </a:extLst>
          </p:cNvPr>
          <p:cNvPicPr>
            <a:picLocks noChangeAspect="1"/>
          </p:cNvPicPr>
          <p:nvPr/>
        </p:nvPicPr>
        <p:blipFill>
          <a:blip r:embed="rId2"/>
          <a:stretch>
            <a:fillRect/>
          </a:stretch>
        </p:blipFill>
        <p:spPr>
          <a:xfrm>
            <a:off x="640873" y="2895600"/>
            <a:ext cx="7772399" cy="3048000"/>
          </a:xfrm>
          <a:prstGeom prst="rect">
            <a:avLst/>
          </a:prstGeom>
        </p:spPr>
      </p:pic>
    </p:spTree>
    <p:extLst>
      <p:ext uri="{BB962C8B-B14F-4D97-AF65-F5344CB8AC3E}">
        <p14:creationId xmlns:p14="http://schemas.microsoft.com/office/powerpoint/2010/main" val="3976646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9 continued</a:t>
            </a:r>
          </a:p>
        </p:txBody>
      </p:sp>
      <p:sp>
        <p:nvSpPr>
          <p:cNvPr id="454659" name="Rectangle 3"/>
          <p:cNvSpPr>
            <a:spLocks noGrp="1" noChangeArrowheads="1"/>
          </p:cNvSpPr>
          <p:nvPr>
            <p:ph type="body" idx="1"/>
          </p:nvPr>
        </p:nvSpPr>
        <p:spPr>
          <a:xfrm>
            <a:off x="685800" y="1981200"/>
            <a:ext cx="7772400" cy="3810000"/>
          </a:xfrm>
        </p:spPr>
        <p:txBody>
          <a:bodyPr/>
          <a:lstStyle/>
          <a:p>
            <a:pPr>
              <a:buFontTx/>
              <a:buNone/>
            </a:pPr>
            <a:r>
              <a:rPr lang="en-US" sz="2000" dirty="0"/>
              <a:t>Authorizes Revolving Funds Annual Spending Limits</a:t>
            </a:r>
          </a:p>
          <a:p>
            <a:pPr>
              <a:buFontTx/>
              <a:buNone/>
            </a:pPr>
            <a:endParaRPr lang="en-US" sz="2000" dirty="0"/>
          </a:p>
          <a:p>
            <a:pPr>
              <a:buFontTx/>
              <a:buNone/>
            </a:pPr>
            <a:endParaRPr lang="en-US" sz="1800" b="0" dirty="0"/>
          </a:p>
        </p:txBody>
      </p:sp>
      <p:graphicFrame>
        <p:nvGraphicFramePr>
          <p:cNvPr id="2" name="Table 1"/>
          <p:cNvGraphicFramePr>
            <a:graphicFrameLocks noGrp="1"/>
          </p:cNvGraphicFramePr>
          <p:nvPr>
            <p:extLst>
              <p:ext uri="{D42A27DB-BD31-4B8C-83A1-F6EECF244321}">
                <p14:modId xmlns:p14="http://schemas.microsoft.com/office/powerpoint/2010/main" val="2514683604"/>
              </p:ext>
            </p:extLst>
          </p:nvPr>
        </p:nvGraphicFramePr>
        <p:xfrm>
          <a:off x="914400" y="2590802"/>
          <a:ext cx="7315200" cy="3321452"/>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401581">
                <a:tc>
                  <a:txBody>
                    <a:bodyPr/>
                    <a:lstStyle/>
                    <a:p>
                      <a:r>
                        <a:rPr lang="en-US" dirty="0"/>
                        <a:t>Fund</a:t>
                      </a:r>
                    </a:p>
                  </a:txBody>
                  <a:tcPr/>
                </a:tc>
                <a:tc>
                  <a:txBody>
                    <a:bodyPr/>
                    <a:lstStyle/>
                    <a:p>
                      <a:pPr algn="ctr"/>
                      <a:r>
                        <a:rPr lang="en-US" dirty="0"/>
                        <a:t>Balance</a:t>
                      </a:r>
                    </a:p>
                  </a:txBody>
                  <a:tcPr/>
                </a:tc>
                <a:tc>
                  <a:txBody>
                    <a:bodyPr/>
                    <a:lstStyle/>
                    <a:p>
                      <a:pPr algn="ctr"/>
                      <a:r>
                        <a:rPr lang="en-US" dirty="0"/>
                        <a:t>Annual</a:t>
                      </a:r>
                    </a:p>
                  </a:txBody>
                  <a:tcPr/>
                </a:tc>
                <a:extLst>
                  <a:ext uri="{0D108BD9-81ED-4DB2-BD59-A6C34878D82A}">
                    <a16:rowId xmlns:a16="http://schemas.microsoft.com/office/drawing/2014/main" val="10000"/>
                  </a:ext>
                </a:extLst>
              </a:tr>
              <a:tr h="466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Conservation Consulting</a:t>
                      </a:r>
                    </a:p>
                  </a:txBody>
                  <a:tcPr/>
                </a:tc>
                <a:tc>
                  <a:txBody>
                    <a:bodyPr/>
                    <a:lstStyle/>
                    <a:p>
                      <a:pPr algn="r"/>
                      <a:r>
                        <a:rPr lang="en-US" sz="1600" dirty="0"/>
                        <a:t>$37,559</a:t>
                      </a:r>
                    </a:p>
                  </a:txBody>
                  <a:tcPr/>
                </a:tc>
                <a:tc>
                  <a:txBody>
                    <a:bodyPr/>
                    <a:lstStyle/>
                    <a:p>
                      <a:pPr algn="r"/>
                      <a:r>
                        <a:rPr lang="en-US" sz="1600" dirty="0"/>
                        <a:t>$25,000</a:t>
                      </a:r>
                    </a:p>
                  </a:txBody>
                  <a:tcPr/>
                </a:tc>
                <a:extLst>
                  <a:ext uri="{0D108BD9-81ED-4DB2-BD59-A6C34878D82A}">
                    <a16:rowId xmlns:a16="http://schemas.microsoft.com/office/drawing/2014/main" val="10001"/>
                  </a:ext>
                </a:extLst>
              </a:tr>
              <a:tr h="3806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Inspections</a:t>
                      </a:r>
                    </a:p>
                  </a:txBody>
                  <a:tcPr/>
                </a:tc>
                <a:tc>
                  <a:txBody>
                    <a:bodyPr/>
                    <a:lstStyle/>
                    <a:p>
                      <a:pPr algn="r"/>
                      <a:r>
                        <a:rPr lang="en-US" sz="1600" dirty="0"/>
                        <a:t>$744,598</a:t>
                      </a:r>
                    </a:p>
                  </a:txBody>
                  <a:tcPr/>
                </a:tc>
                <a:tc>
                  <a:txBody>
                    <a:bodyPr/>
                    <a:lstStyle/>
                    <a:p>
                      <a:pPr algn="r"/>
                      <a:r>
                        <a:rPr lang="en-US" sz="1600" b="0" dirty="0">
                          <a:solidFill>
                            <a:schemeClr val="tx1"/>
                          </a:solidFill>
                        </a:rPr>
                        <a:t>$250,000</a:t>
                      </a:r>
                    </a:p>
                  </a:txBody>
                  <a:tcPr/>
                </a:tc>
                <a:extLst>
                  <a:ext uri="{0D108BD9-81ED-4DB2-BD59-A6C34878D82A}">
                    <a16:rowId xmlns:a16="http://schemas.microsoft.com/office/drawing/2014/main" val="10002"/>
                  </a:ext>
                </a:extLst>
              </a:tr>
              <a:tr h="427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Public Health Clinics &amp; Services</a:t>
                      </a:r>
                    </a:p>
                  </a:txBody>
                  <a:tcPr/>
                </a:tc>
                <a:tc>
                  <a:txBody>
                    <a:bodyPr/>
                    <a:lstStyle/>
                    <a:p>
                      <a:pPr algn="r"/>
                      <a:r>
                        <a:rPr lang="en-US" sz="1600" dirty="0"/>
                        <a:t>$30,706</a:t>
                      </a:r>
                    </a:p>
                  </a:txBody>
                  <a:tcPr/>
                </a:tc>
                <a:tc>
                  <a:txBody>
                    <a:bodyPr/>
                    <a:lstStyle/>
                    <a:p>
                      <a:pPr algn="r"/>
                      <a:r>
                        <a:rPr lang="en-US" sz="1600" dirty="0"/>
                        <a:t>$25,000</a:t>
                      </a:r>
                    </a:p>
                  </a:txBody>
                  <a:tcPr/>
                </a:tc>
                <a:extLst>
                  <a:ext uri="{0D108BD9-81ED-4DB2-BD59-A6C34878D82A}">
                    <a16:rowId xmlns:a16="http://schemas.microsoft.com/office/drawing/2014/main" val="10003"/>
                  </a:ext>
                </a:extLst>
              </a:tr>
              <a:tr h="5329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Library Fines and Fees</a:t>
                      </a:r>
                    </a:p>
                  </a:txBody>
                  <a:tcPr/>
                </a:tc>
                <a:tc>
                  <a:txBody>
                    <a:bodyPr/>
                    <a:lstStyle/>
                    <a:p>
                      <a:pPr algn="r"/>
                      <a:r>
                        <a:rPr lang="en-US" sz="1600" dirty="0"/>
                        <a:t>$11,982</a:t>
                      </a:r>
                    </a:p>
                  </a:txBody>
                  <a:tcPr/>
                </a:tc>
                <a:tc>
                  <a:txBody>
                    <a:bodyPr/>
                    <a:lstStyle/>
                    <a:p>
                      <a:pPr algn="r"/>
                      <a:r>
                        <a:rPr lang="en-US" sz="1600" dirty="0"/>
                        <a:t>$15,000</a:t>
                      </a:r>
                    </a:p>
                  </a:txBody>
                  <a:tcPr/>
                </a:tc>
                <a:extLst>
                  <a:ext uri="{0D108BD9-81ED-4DB2-BD59-A6C34878D82A}">
                    <a16:rowId xmlns:a16="http://schemas.microsoft.com/office/drawing/2014/main" val="10004"/>
                  </a:ext>
                </a:extLst>
              </a:tr>
              <a:tr h="5329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Mattera Cabin Operating</a:t>
                      </a:r>
                    </a:p>
                  </a:txBody>
                  <a:tcPr/>
                </a:tc>
                <a:tc>
                  <a:txBody>
                    <a:bodyPr/>
                    <a:lstStyle/>
                    <a:p>
                      <a:pPr algn="r"/>
                      <a:r>
                        <a:rPr lang="en-US" sz="1600" dirty="0"/>
                        <a:t>none</a:t>
                      </a:r>
                    </a:p>
                  </a:txBody>
                  <a:tcPr/>
                </a:tc>
                <a:tc>
                  <a:txBody>
                    <a:bodyPr/>
                    <a:lstStyle/>
                    <a:p>
                      <a:pPr algn="r"/>
                      <a:r>
                        <a:rPr lang="en-US" sz="1600" dirty="0"/>
                        <a:t>$10,000</a:t>
                      </a:r>
                    </a:p>
                  </a:txBody>
                  <a:tcPr/>
                </a:tc>
                <a:extLst>
                  <a:ext uri="{0D108BD9-81ED-4DB2-BD59-A6C34878D82A}">
                    <a16:rowId xmlns:a16="http://schemas.microsoft.com/office/drawing/2014/main" val="10005"/>
                  </a:ext>
                </a:extLst>
              </a:tr>
              <a:tr h="5689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Town Forest</a:t>
                      </a:r>
                    </a:p>
                    <a:p>
                      <a:endParaRPr lang="en-US" sz="1600" dirty="0"/>
                    </a:p>
                  </a:txBody>
                  <a:tcPr/>
                </a:tc>
                <a:tc>
                  <a:txBody>
                    <a:bodyPr/>
                    <a:lstStyle/>
                    <a:p>
                      <a:pPr algn="r"/>
                      <a:r>
                        <a:rPr lang="en-US" sz="1600" dirty="0"/>
                        <a:t>none</a:t>
                      </a:r>
                    </a:p>
                  </a:txBody>
                  <a:tcPr/>
                </a:tc>
                <a:tc>
                  <a:txBody>
                    <a:bodyPr/>
                    <a:lstStyle/>
                    <a:p>
                      <a:pPr algn="r"/>
                      <a:r>
                        <a:rPr lang="en-US" sz="1600" dirty="0"/>
                        <a:t>$10,000</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10</a:t>
            </a:r>
          </a:p>
        </p:txBody>
      </p:sp>
      <p:sp>
        <p:nvSpPr>
          <p:cNvPr id="472067" name="Rectangle 3"/>
          <p:cNvSpPr>
            <a:spLocks noGrp="1" noChangeArrowheads="1"/>
          </p:cNvSpPr>
          <p:nvPr>
            <p:ph type="body" idx="1"/>
          </p:nvPr>
        </p:nvSpPr>
        <p:spPr>
          <a:xfrm>
            <a:off x="457200" y="1981200"/>
            <a:ext cx="8153400" cy="4495800"/>
          </a:xfrm>
        </p:spPr>
        <p:txBody>
          <a:bodyPr/>
          <a:lstStyle/>
          <a:p>
            <a:pPr algn="ctr">
              <a:lnSpc>
                <a:spcPct val="80000"/>
              </a:lnSpc>
              <a:buFontTx/>
              <a:buNone/>
            </a:pPr>
            <a:r>
              <a:rPr lang="en-US" sz="2000" dirty="0"/>
              <a:t>Affordable Housing Trust Fund Allocation Plan</a:t>
            </a:r>
          </a:p>
          <a:p>
            <a:pPr>
              <a:lnSpc>
                <a:spcPct val="80000"/>
              </a:lnSpc>
              <a:buFontTx/>
              <a:buNone/>
            </a:pPr>
            <a:r>
              <a:rPr lang="en-US" sz="1400" b="0" dirty="0"/>
              <a:t>	</a:t>
            </a:r>
          </a:p>
          <a:p>
            <a:pPr>
              <a:lnSpc>
                <a:spcPct val="80000"/>
              </a:lnSpc>
              <a:buFontTx/>
              <a:buNone/>
            </a:pPr>
            <a:r>
              <a:rPr lang="en-US" sz="1800" b="0" dirty="0"/>
              <a:t>	Pursuant to Article 10 of the 2022 Annual Town Meeting, an Affordable Housing Trust Fund Allocation Plan for the Fiscal Year 2023 in accordance with the provisions of Chapter 140 of the Acts of 2001 is as follows:</a:t>
            </a:r>
          </a:p>
          <a:p>
            <a:pPr>
              <a:lnSpc>
                <a:spcPct val="80000"/>
              </a:lnSpc>
              <a:buFontTx/>
              <a:buNone/>
            </a:pPr>
            <a:endParaRPr lang="en-US" sz="1800" b="0" dirty="0"/>
          </a:p>
          <a:p>
            <a:pPr>
              <a:lnSpc>
                <a:spcPct val="80000"/>
              </a:lnSpc>
              <a:buFontTx/>
              <a:buNone/>
            </a:pPr>
            <a:r>
              <a:rPr lang="en-US" sz="1800" b="0" dirty="0"/>
              <a:t>		Available Balance – </a:t>
            </a:r>
            <a:r>
              <a:rPr lang="en-US" sz="1800" b="0" u="sng" dirty="0"/>
              <a:t>Unrestricted Funds</a:t>
            </a:r>
            <a:r>
              <a:rPr lang="en-US" sz="1800" b="0" dirty="0"/>
              <a:t>: 		$ 457,716</a:t>
            </a:r>
          </a:p>
          <a:p>
            <a:pPr>
              <a:lnSpc>
                <a:spcPct val="80000"/>
              </a:lnSpc>
              <a:buFontTx/>
              <a:buNone/>
            </a:pPr>
            <a:r>
              <a:rPr lang="en-US" sz="1800" b="0" dirty="0"/>
              <a:t>		Available Balance – </a:t>
            </a:r>
            <a:r>
              <a:rPr lang="en-US" sz="1800" b="0" u="sng" dirty="0"/>
              <a:t>Restricted Funds</a:t>
            </a:r>
            <a:r>
              <a:rPr lang="en-US" sz="1800" b="0" dirty="0"/>
              <a:t>		$            0</a:t>
            </a:r>
            <a:endParaRPr lang="en-US" sz="1800" b="0" u="sng" dirty="0"/>
          </a:p>
          <a:p>
            <a:pPr>
              <a:lnSpc>
                <a:spcPct val="80000"/>
              </a:lnSpc>
              <a:buFontTx/>
              <a:buNone/>
            </a:pPr>
            <a:endParaRPr lang="en-US" sz="1800" b="0" u="sng" dirty="0"/>
          </a:p>
          <a:p>
            <a:pPr>
              <a:lnSpc>
                <a:spcPct val="80000"/>
              </a:lnSpc>
              <a:buFontTx/>
              <a:buNone/>
            </a:pPr>
            <a:r>
              <a:rPr lang="en-US" sz="1800" b="0" u="sng" dirty="0"/>
              <a:t>Unrestricted funds</a:t>
            </a:r>
            <a:r>
              <a:rPr lang="en-US" sz="1800" b="0" dirty="0"/>
              <a:t> shall be used for the following purposes:</a:t>
            </a:r>
          </a:p>
          <a:p>
            <a:pPr>
              <a:lnSpc>
                <a:spcPct val="80000"/>
              </a:lnSpc>
            </a:pPr>
            <a:r>
              <a:rPr lang="en-US" sz="1800" b="0" dirty="0"/>
              <a:t>$10,000 or a maximum of 5% for administration of Affordable Housing </a:t>
            </a:r>
          </a:p>
          <a:p>
            <a:pPr>
              <a:lnSpc>
                <a:spcPct val="80000"/>
              </a:lnSpc>
            </a:pPr>
            <a:r>
              <a:rPr lang="en-US" sz="1800" b="0" dirty="0"/>
              <a:t>Remainder for constructing affordable housing (including loan and grant programs); or for maintaining and improving affordability of existing housing stock; or for the purchase of existing housing stock to add it to or maintain it as a part of the existing affordable housing inventory.</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315507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11 </a:t>
            </a:r>
            <a:endParaRPr lang="en-US" sz="2400" b="0" dirty="0"/>
          </a:p>
        </p:txBody>
      </p:sp>
      <p:sp>
        <p:nvSpPr>
          <p:cNvPr id="462851" name="Rectangle 3"/>
          <p:cNvSpPr>
            <a:spLocks noGrp="1" noChangeArrowheads="1"/>
          </p:cNvSpPr>
          <p:nvPr>
            <p:ph type="body" idx="1"/>
          </p:nvPr>
        </p:nvSpPr>
        <p:spPr>
          <a:xfrm>
            <a:off x="685800" y="2001715"/>
            <a:ext cx="7772400" cy="4267200"/>
          </a:xfrm>
        </p:spPr>
        <p:txBody>
          <a:bodyPr/>
          <a:lstStyle/>
          <a:p>
            <a:pPr marL="0" indent="0">
              <a:buNone/>
            </a:pPr>
            <a:r>
              <a:rPr lang="en-US" sz="2000" dirty="0"/>
              <a:t>Addition of Section 6.5.7 of the General Bylaw by inserting new revolving fund and authorizes spending limit:</a:t>
            </a:r>
          </a:p>
          <a:p>
            <a:pPr marL="0" indent="0">
              <a:buNone/>
            </a:pPr>
            <a:endParaRPr lang="en-US" sz="2000" dirty="0"/>
          </a:p>
          <a:p>
            <a:pPr marL="0" indent="0">
              <a:buNone/>
            </a:pPr>
            <a:endParaRPr lang="en-US" sz="2000" dirty="0"/>
          </a:p>
          <a:p>
            <a:pPr marL="0" indent="0">
              <a:buNone/>
            </a:pPr>
            <a:endParaRPr lang="en-US" sz="2000" b="0" dirty="0"/>
          </a:p>
          <a:p>
            <a:pPr marL="0" indent="0">
              <a:buNone/>
            </a:pPr>
            <a:endParaRPr lang="en-US" sz="20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pic>
        <p:nvPicPr>
          <p:cNvPr id="7" name="Picture 6">
            <a:extLst>
              <a:ext uri="{FF2B5EF4-FFF2-40B4-BE49-F238E27FC236}">
                <a16:creationId xmlns:a16="http://schemas.microsoft.com/office/drawing/2014/main" id="{701193E7-945E-495E-ACE3-DCB1DBC0FA6B}"/>
              </a:ext>
            </a:extLst>
          </p:cNvPr>
          <p:cNvPicPr>
            <a:picLocks noChangeAspect="1"/>
          </p:cNvPicPr>
          <p:nvPr/>
        </p:nvPicPr>
        <p:blipFill>
          <a:blip r:embed="rId2"/>
          <a:stretch>
            <a:fillRect/>
          </a:stretch>
        </p:blipFill>
        <p:spPr>
          <a:xfrm>
            <a:off x="838200" y="2971800"/>
            <a:ext cx="7010400" cy="1965960"/>
          </a:xfrm>
          <a:prstGeom prst="rect">
            <a:avLst/>
          </a:prstGeom>
        </p:spPr>
      </p:pic>
    </p:spTree>
    <p:extLst>
      <p:ext uri="{BB962C8B-B14F-4D97-AF65-F5344CB8AC3E}">
        <p14:creationId xmlns:p14="http://schemas.microsoft.com/office/powerpoint/2010/main" val="880559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12</a:t>
            </a:r>
          </a:p>
        </p:txBody>
      </p:sp>
      <p:sp>
        <p:nvSpPr>
          <p:cNvPr id="472067" name="Rectangle 3"/>
          <p:cNvSpPr>
            <a:spLocks noGrp="1" noChangeArrowheads="1"/>
          </p:cNvSpPr>
          <p:nvPr>
            <p:ph type="body" idx="1"/>
          </p:nvPr>
        </p:nvSpPr>
        <p:spPr>
          <a:xfrm>
            <a:off x="457200" y="1600200"/>
            <a:ext cx="8458200" cy="4876800"/>
          </a:xfrm>
        </p:spPr>
        <p:txBody>
          <a:bodyPr/>
          <a:lstStyle/>
          <a:p>
            <a:pPr>
              <a:lnSpc>
                <a:spcPct val="80000"/>
              </a:lnSpc>
              <a:buFontTx/>
              <a:buNone/>
            </a:pPr>
            <a:r>
              <a:rPr lang="en-US" sz="1800" dirty="0"/>
              <a:t>	Authorize the Select Board to relocate a drainage easement at 104 Lilah Lane, Reading, Massachusetts by abandoning an existing drainage easement and accepting a new, equivalent drainage easement on the same property:</a:t>
            </a:r>
          </a:p>
          <a:p>
            <a:pPr>
              <a:lnSpc>
                <a:spcPct val="80000"/>
              </a:lnSpc>
              <a:buFontTx/>
              <a:buNone/>
            </a:pPr>
            <a:endParaRPr lang="en-US" sz="1800" b="0" dirty="0"/>
          </a:p>
          <a:p>
            <a:pPr>
              <a:lnSpc>
                <a:spcPct val="80000"/>
              </a:lnSpc>
            </a:pPr>
            <a:r>
              <a:rPr lang="en-US" sz="1800" b="0" dirty="0"/>
              <a:t>The Town currently has title and interest to a drainage easement over the property located at 104 Lilah Lane, Assessors Map 55, Parcel 30.</a:t>
            </a:r>
          </a:p>
          <a:p>
            <a:pPr marL="0" indent="0">
              <a:lnSpc>
                <a:spcPct val="80000"/>
              </a:lnSpc>
              <a:buNone/>
            </a:pPr>
            <a:endParaRPr lang="en-US" sz="1800" b="0" dirty="0"/>
          </a:p>
          <a:p>
            <a:pPr>
              <a:lnSpc>
                <a:spcPct val="80000"/>
              </a:lnSpc>
            </a:pPr>
            <a:r>
              <a:rPr lang="en-US" sz="1800" b="0" dirty="0"/>
              <a:t>The residents are proposing a new pool and patio that will protrude in the existing easement.</a:t>
            </a:r>
          </a:p>
          <a:p>
            <a:pPr marL="0" indent="0">
              <a:lnSpc>
                <a:spcPct val="80000"/>
              </a:lnSpc>
              <a:buNone/>
            </a:pPr>
            <a:endParaRPr lang="en-US" sz="1800" b="0" dirty="0"/>
          </a:p>
          <a:p>
            <a:pPr>
              <a:lnSpc>
                <a:spcPct val="80000"/>
              </a:lnSpc>
            </a:pPr>
            <a:r>
              <a:rPr lang="en-US" sz="1800" b="0" dirty="0"/>
              <a:t>The residents have requested the abandonment of a portion of the drainage easement.</a:t>
            </a:r>
          </a:p>
          <a:p>
            <a:pPr marL="0" indent="0">
              <a:lnSpc>
                <a:spcPct val="80000"/>
              </a:lnSpc>
              <a:buNone/>
            </a:pPr>
            <a:endParaRPr lang="en-US" sz="1800" b="0" dirty="0"/>
          </a:p>
          <a:p>
            <a:pPr>
              <a:lnSpc>
                <a:spcPct val="80000"/>
              </a:lnSpc>
            </a:pPr>
            <a:r>
              <a:rPr lang="en-US" sz="1800" b="0" dirty="0"/>
              <a:t>The easement is occupied by an existing detention basin, and if approved, the resulting area is sufficient size to enable the Town to provide proper stormwater storage, maintenance or repair of the detention basin.</a:t>
            </a:r>
          </a:p>
          <a:p>
            <a:pPr>
              <a:lnSpc>
                <a:spcPct val="80000"/>
              </a:lnSpc>
            </a:pPr>
            <a:endParaRPr lang="en-US" sz="1800" b="0" dirty="0"/>
          </a:p>
          <a:p>
            <a:pPr>
              <a:lnSpc>
                <a:spcPct val="80000"/>
              </a:lnSpc>
            </a:pPr>
            <a:r>
              <a:rPr lang="en-US" sz="1800" b="0" dirty="0"/>
              <a:t>No additional utilities are proposed to occupy this easement in the future</a:t>
            </a:r>
          </a:p>
          <a:p>
            <a:pPr marL="0" indent="0">
              <a:lnSpc>
                <a:spcPct val="80000"/>
              </a:lnSpc>
              <a:buNone/>
            </a:pPr>
            <a:endParaRPr lang="en-US" sz="1800" b="0" dirty="0"/>
          </a:p>
          <a:p>
            <a:pPr>
              <a:lnSpc>
                <a:spcPct val="80000"/>
              </a:lnSpc>
            </a:pP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2000338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12 Continued</a:t>
            </a:r>
          </a:p>
        </p:txBody>
      </p:sp>
      <p:sp>
        <p:nvSpPr>
          <p:cNvPr id="472067" name="Rectangle 3"/>
          <p:cNvSpPr>
            <a:spLocks noGrp="1" noChangeArrowheads="1"/>
          </p:cNvSpPr>
          <p:nvPr>
            <p:ph type="body" idx="1"/>
          </p:nvPr>
        </p:nvSpPr>
        <p:spPr>
          <a:xfrm>
            <a:off x="457200" y="1828800"/>
            <a:ext cx="8458200" cy="4648200"/>
          </a:xfrm>
        </p:spPr>
        <p:txBody>
          <a:bodyPr/>
          <a:lstStyle/>
          <a:p>
            <a:pPr>
              <a:lnSpc>
                <a:spcPct val="80000"/>
              </a:lnSpc>
              <a:buFontTx/>
              <a:buNone/>
            </a:pPr>
            <a:r>
              <a:rPr lang="en-US" sz="1800" dirty="0"/>
              <a:t>	</a:t>
            </a:r>
            <a:endParaRPr lang="en-US" sz="1800" b="0" dirty="0"/>
          </a:p>
          <a:p>
            <a:pPr>
              <a:lnSpc>
                <a:spcPct val="80000"/>
              </a:lnSpc>
            </a:pP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pic>
        <p:nvPicPr>
          <p:cNvPr id="2" name="Picture 1">
            <a:extLst>
              <a:ext uri="{FF2B5EF4-FFF2-40B4-BE49-F238E27FC236}">
                <a16:creationId xmlns:a16="http://schemas.microsoft.com/office/drawing/2014/main" id="{1E674468-1A89-4F0B-B9F9-A39A2E0064EE}"/>
              </a:ext>
            </a:extLst>
          </p:cNvPr>
          <p:cNvPicPr>
            <a:picLocks noChangeAspect="1"/>
          </p:cNvPicPr>
          <p:nvPr/>
        </p:nvPicPr>
        <p:blipFill>
          <a:blip r:embed="rId2"/>
          <a:stretch>
            <a:fillRect/>
          </a:stretch>
        </p:blipFill>
        <p:spPr>
          <a:xfrm>
            <a:off x="685800" y="1600200"/>
            <a:ext cx="8077200" cy="4778986"/>
          </a:xfrm>
          <a:prstGeom prst="rect">
            <a:avLst/>
          </a:prstGeom>
        </p:spPr>
      </p:pic>
    </p:spTree>
    <p:extLst>
      <p:ext uri="{BB962C8B-B14F-4D97-AF65-F5344CB8AC3E}">
        <p14:creationId xmlns:p14="http://schemas.microsoft.com/office/powerpoint/2010/main" val="1453704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13</a:t>
            </a:r>
          </a:p>
        </p:txBody>
      </p:sp>
      <p:sp>
        <p:nvSpPr>
          <p:cNvPr id="472067" name="Rectangle 3"/>
          <p:cNvSpPr>
            <a:spLocks noGrp="1" noChangeArrowheads="1"/>
          </p:cNvSpPr>
          <p:nvPr>
            <p:ph type="body" idx="1"/>
          </p:nvPr>
        </p:nvSpPr>
        <p:spPr>
          <a:xfrm>
            <a:off x="457200" y="1828800"/>
            <a:ext cx="8458200" cy="4648200"/>
          </a:xfrm>
        </p:spPr>
        <p:txBody>
          <a:bodyPr/>
          <a:lstStyle/>
          <a:p>
            <a:pPr>
              <a:lnSpc>
                <a:spcPct val="80000"/>
              </a:lnSpc>
              <a:buFontTx/>
              <a:buNone/>
            </a:pPr>
            <a:r>
              <a:rPr lang="en-US" sz="1800" dirty="0"/>
              <a:t>	Authorize the Select Board to accept a water easement over a portion of Gazebo Circle adjacent to the existing Bear Hill water tank.</a:t>
            </a:r>
          </a:p>
          <a:p>
            <a:pPr>
              <a:lnSpc>
                <a:spcPct val="80000"/>
              </a:lnSpc>
              <a:buFontTx/>
              <a:buNone/>
            </a:pPr>
            <a:endParaRPr lang="en-US" sz="1800" b="0" dirty="0"/>
          </a:p>
          <a:p>
            <a:pPr>
              <a:lnSpc>
                <a:spcPct val="80000"/>
              </a:lnSpc>
            </a:pPr>
            <a:r>
              <a:rPr lang="en-US" sz="1800" b="0" dirty="0"/>
              <a:t>The easement will allow the Town the rights to install and maintain a new water connection to the Town distribution system.</a:t>
            </a:r>
          </a:p>
          <a:p>
            <a:pPr marL="0" indent="0">
              <a:lnSpc>
                <a:spcPct val="80000"/>
              </a:lnSpc>
              <a:buNone/>
            </a:pPr>
            <a:endParaRPr lang="en-US" sz="1800" b="0" dirty="0"/>
          </a:p>
          <a:p>
            <a:pPr>
              <a:lnSpc>
                <a:spcPct val="80000"/>
              </a:lnSpc>
            </a:pPr>
            <a:r>
              <a:rPr lang="en-US" sz="1800" b="0" dirty="0"/>
              <a:t>The connection is hydraulically necessary as part of the previously approved water booster station.</a:t>
            </a:r>
          </a:p>
          <a:p>
            <a:pPr>
              <a:lnSpc>
                <a:spcPct val="80000"/>
              </a:lnSpc>
            </a:pPr>
            <a:endParaRPr lang="en-US" sz="1800" b="0" dirty="0"/>
          </a:p>
          <a:p>
            <a:pPr>
              <a:lnSpc>
                <a:spcPct val="80000"/>
              </a:lnSpc>
            </a:pPr>
            <a:r>
              <a:rPr lang="en-US" sz="1800" b="0" dirty="0"/>
              <a:t>The Board of Trustees of the Summit Village will be gifting this easement to the Town.</a:t>
            </a:r>
          </a:p>
          <a:p>
            <a:pPr>
              <a:lnSpc>
                <a:spcPct val="80000"/>
              </a:lnSpc>
            </a:pP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3544299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13 Continued</a:t>
            </a:r>
          </a:p>
        </p:txBody>
      </p:sp>
      <p:sp>
        <p:nvSpPr>
          <p:cNvPr id="472067" name="Rectangle 3"/>
          <p:cNvSpPr>
            <a:spLocks noGrp="1" noChangeArrowheads="1"/>
          </p:cNvSpPr>
          <p:nvPr>
            <p:ph type="body" idx="1"/>
          </p:nvPr>
        </p:nvSpPr>
        <p:spPr>
          <a:xfrm>
            <a:off x="457200" y="1828800"/>
            <a:ext cx="8458200" cy="4648200"/>
          </a:xfrm>
        </p:spPr>
        <p:txBody>
          <a:bodyPr/>
          <a:lstStyle/>
          <a:p>
            <a:pPr>
              <a:lnSpc>
                <a:spcPct val="80000"/>
              </a:lnSpc>
              <a:buFontTx/>
              <a:buNone/>
            </a:pPr>
            <a:r>
              <a:rPr lang="en-US" sz="1800" dirty="0"/>
              <a:t>	</a:t>
            </a: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pic>
        <p:nvPicPr>
          <p:cNvPr id="2" name="Picture 1">
            <a:extLst>
              <a:ext uri="{FF2B5EF4-FFF2-40B4-BE49-F238E27FC236}">
                <a16:creationId xmlns:a16="http://schemas.microsoft.com/office/drawing/2014/main" id="{66081931-8EF9-465D-8C83-9F2B550DB1AD}"/>
              </a:ext>
            </a:extLst>
          </p:cNvPr>
          <p:cNvPicPr>
            <a:picLocks noChangeAspect="1"/>
          </p:cNvPicPr>
          <p:nvPr/>
        </p:nvPicPr>
        <p:blipFill>
          <a:blip r:embed="rId2"/>
          <a:stretch>
            <a:fillRect/>
          </a:stretch>
        </p:blipFill>
        <p:spPr>
          <a:xfrm>
            <a:off x="914400" y="1505545"/>
            <a:ext cx="7162800" cy="4514255"/>
          </a:xfrm>
          <a:prstGeom prst="rect">
            <a:avLst/>
          </a:prstGeom>
        </p:spPr>
      </p:pic>
    </p:spTree>
    <p:extLst>
      <p:ext uri="{BB962C8B-B14F-4D97-AF65-F5344CB8AC3E}">
        <p14:creationId xmlns:p14="http://schemas.microsoft.com/office/powerpoint/2010/main" val="331516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685800" y="611088"/>
            <a:ext cx="7772400" cy="1143000"/>
          </a:xfrm>
        </p:spPr>
        <p:txBody>
          <a:bodyPr/>
          <a:lstStyle/>
          <a:p>
            <a:r>
              <a:rPr lang="en-US" sz="2800" dirty="0"/>
              <a:t>2022 Annual Town Meeting</a:t>
            </a:r>
            <a:br>
              <a:rPr lang="en-US" sz="2800" dirty="0">
                <a:solidFill>
                  <a:srgbClr val="006600"/>
                </a:solidFill>
              </a:rPr>
            </a:br>
            <a:r>
              <a:rPr lang="en-US" sz="2400" dirty="0">
                <a:solidFill>
                  <a:schemeClr val="tx1"/>
                </a:solidFill>
              </a:rPr>
              <a:t>Article 4</a:t>
            </a:r>
          </a:p>
        </p:txBody>
      </p:sp>
      <p:sp>
        <p:nvSpPr>
          <p:cNvPr id="420867" name="Rectangle 3"/>
          <p:cNvSpPr>
            <a:spLocks noGrp="1" noChangeArrowheads="1"/>
          </p:cNvSpPr>
          <p:nvPr>
            <p:ph type="body" sz="half" idx="1"/>
          </p:nvPr>
        </p:nvSpPr>
        <p:spPr>
          <a:xfrm>
            <a:off x="457200" y="1676400"/>
            <a:ext cx="8382000" cy="4800600"/>
          </a:xfrm>
        </p:spPr>
        <p:txBody>
          <a:bodyPr/>
          <a:lstStyle/>
          <a:p>
            <a:pPr>
              <a:lnSpc>
                <a:spcPct val="90000"/>
              </a:lnSpc>
              <a:buFontTx/>
              <a:buNone/>
            </a:pPr>
            <a:r>
              <a:rPr lang="en-US" sz="2000" b="0" dirty="0"/>
              <a:t>	</a:t>
            </a:r>
            <a:r>
              <a:rPr lang="en-US" sz="2000" dirty="0"/>
              <a:t>Adds, removes or changes items in the FY22-32 Capital Improvements Program – does not authorize any funding for these items:</a:t>
            </a:r>
          </a:p>
          <a:p>
            <a:pPr>
              <a:lnSpc>
                <a:spcPct val="90000"/>
              </a:lnSpc>
              <a:buFontTx/>
              <a:buNone/>
            </a:pPr>
            <a:endParaRPr lang="en-US" sz="1800" u="sng" dirty="0"/>
          </a:p>
          <a:p>
            <a:pPr marL="0" indent="0">
              <a:lnSpc>
                <a:spcPct val="90000"/>
              </a:lnSpc>
              <a:buNone/>
            </a:pPr>
            <a:r>
              <a:rPr lang="en-US" sz="1800" dirty="0"/>
              <a:t>FY22 General Fund: $145,000 net changes</a:t>
            </a:r>
          </a:p>
          <a:p>
            <a:pPr marL="0" indent="0">
              <a:lnSpc>
                <a:spcPct val="90000"/>
              </a:lnSpc>
              <a:buNone/>
            </a:pPr>
            <a:r>
              <a:rPr lang="en-US" sz="1800" dirty="0"/>
              <a:t>	</a:t>
            </a:r>
            <a:r>
              <a:rPr lang="en-US" sz="1800" b="0" dirty="0"/>
              <a:t>$110,000</a:t>
            </a:r>
            <a:r>
              <a:rPr lang="en-US" sz="1800" dirty="0"/>
              <a:t> </a:t>
            </a:r>
            <a:r>
              <a:rPr lang="en-US" sz="1800" b="0" dirty="0"/>
              <a:t>Parking kiosks (4)</a:t>
            </a:r>
          </a:p>
          <a:p>
            <a:pPr marL="0" indent="0">
              <a:lnSpc>
                <a:spcPct val="90000"/>
              </a:lnSpc>
              <a:buNone/>
            </a:pPr>
            <a:r>
              <a:rPr lang="en-US" sz="1800" b="0" dirty="0"/>
              <a:t>	$  15,000 Remote Access multi factor authentication</a:t>
            </a:r>
          </a:p>
          <a:p>
            <a:pPr marL="0" indent="0">
              <a:lnSpc>
                <a:spcPct val="90000"/>
              </a:lnSpc>
              <a:buNone/>
            </a:pPr>
            <a:r>
              <a:rPr lang="en-US" sz="1800" b="0" dirty="0"/>
              <a:t>	$  20,000 Internal segmentation firewall</a:t>
            </a:r>
          </a:p>
          <a:p>
            <a:pPr marL="0" indent="0">
              <a:lnSpc>
                <a:spcPct val="90000"/>
              </a:lnSpc>
              <a:buNone/>
            </a:pPr>
            <a:endParaRPr lang="en-US" sz="1800" b="0" dirty="0"/>
          </a:p>
          <a:p>
            <a:pPr marL="0" indent="0">
              <a:lnSpc>
                <a:spcPct val="90000"/>
              </a:lnSpc>
              <a:buNone/>
            </a:pPr>
            <a:r>
              <a:rPr lang="en-US" sz="1800" dirty="0"/>
              <a:t>FY23 General Fund: +$117,000 net changes</a:t>
            </a:r>
          </a:p>
          <a:p>
            <a:pPr marL="0" indent="0">
              <a:lnSpc>
                <a:spcPct val="90000"/>
              </a:lnSpc>
              <a:buNone/>
            </a:pPr>
            <a:r>
              <a:rPr lang="en-US" sz="1800" dirty="0"/>
              <a:t>	</a:t>
            </a:r>
            <a:r>
              <a:rPr lang="en-US" sz="1800" b="0" dirty="0"/>
              <a:t>$  12,000 RISE playground design (new)</a:t>
            </a:r>
            <a:endParaRPr lang="en-US" sz="1800" dirty="0"/>
          </a:p>
          <a:p>
            <a:pPr marL="0" indent="0">
              <a:lnSpc>
                <a:spcPct val="90000"/>
              </a:lnSpc>
              <a:buNone/>
            </a:pPr>
            <a:r>
              <a:rPr lang="en-US" sz="1800" dirty="0"/>
              <a:t> 	</a:t>
            </a:r>
            <a:r>
              <a:rPr lang="en-US" sz="1800" b="0" dirty="0"/>
              <a:t>$  15,000 Town buildings doors &amp; windows (new)</a:t>
            </a:r>
          </a:p>
          <a:p>
            <a:pPr marL="0" indent="0">
              <a:lnSpc>
                <a:spcPct val="90000"/>
              </a:lnSpc>
              <a:buNone/>
            </a:pPr>
            <a:r>
              <a:rPr lang="en-US" sz="1800" b="0" dirty="0"/>
              <a:t>	$    5,000 Ambulance equipment</a:t>
            </a:r>
          </a:p>
          <a:p>
            <a:pPr marL="0" indent="0">
              <a:lnSpc>
                <a:spcPct val="90000"/>
              </a:lnSpc>
              <a:buNone/>
            </a:pPr>
            <a:r>
              <a:rPr lang="en-US" sz="1800" b="0" dirty="0"/>
              <a:t>             -$ 100,000 Strout Ave improvements (objections at previous TM)</a:t>
            </a:r>
          </a:p>
          <a:p>
            <a:pPr marL="0" indent="0">
              <a:lnSpc>
                <a:spcPct val="90000"/>
              </a:lnSpc>
              <a:buNone/>
            </a:pPr>
            <a:r>
              <a:rPr lang="en-US" sz="1800" b="0" dirty="0"/>
              <a:t>              $ 185,000 DPW Snow Holder (increased $5k &amp; moved up from FY26)        </a:t>
            </a:r>
          </a:p>
          <a:p>
            <a:pPr marL="0" indent="0">
              <a:lnSpc>
                <a:spcPct val="90000"/>
              </a:lnSpc>
              <a:buNone/>
            </a:pPr>
            <a:r>
              <a:rPr lang="en-US" sz="1800" b="0" dirty="0"/>
              <a:t>          </a:t>
            </a:r>
            <a:endParaRPr lang="en-US" sz="1800" dirty="0"/>
          </a:p>
          <a:p>
            <a:pPr marL="0" indent="0">
              <a:lnSpc>
                <a:spcPct val="90000"/>
              </a:lnSpc>
              <a:buNone/>
            </a:pPr>
            <a:r>
              <a:rPr lang="en-US" sz="1800" dirty="0"/>
              <a:t>		</a:t>
            </a:r>
          </a:p>
          <a:p>
            <a:pPr marL="0" indent="0">
              <a:lnSpc>
                <a:spcPct val="90000"/>
              </a:lnSpc>
              <a:buNone/>
            </a:pPr>
            <a:r>
              <a:rPr lang="en-US" sz="1800" dirty="0"/>
              <a:t>		</a:t>
            </a:r>
          </a:p>
          <a:p>
            <a:pPr marL="0" indent="0">
              <a:lnSpc>
                <a:spcPct val="90000"/>
              </a:lnSpc>
              <a:buNone/>
            </a:pPr>
            <a:endParaRPr lang="en-US" sz="1800" dirty="0"/>
          </a:p>
          <a:p>
            <a:pPr>
              <a:lnSpc>
                <a:spcPct val="90000"/>
              </a:lnSpc>
              <a:buFontTx/>
              <a:buNone/>
            </a:pPr>
            <a:endParaRPr lang="en-US" sz="1800" b="0" dirty="0"/>
          </a:p>
          <a:p>
            <a:pPr>
              <a:lnSpc>
                <a:spcPct val="90000"/>
              </a:lnSpc>
              <a:buFontTx/>
              <a:buNone/>
            </a:pPr>
            <a:endParaRPr lang="en-US" sz="1600" b="0" dirty="0"/>
          </a:p>
        </p:txBody>
      </p:sp>
      <p:sp>
        <p:nvSpPr>
          <p:cNvPr id="4" name="TextBox 3"/>
          <p:cNvSpPr txBox="1"/>
          <p:nvPr/>
        </p:nvSpPr>
        <p:spPr>
          <a:xfrm>
            <a:off x="7467600" y="457200"/>
            <a:ext cx="13716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4203232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14</a:t>
            </a:r>
          </a:p>
        </p:txBody>
      </p:sp>
      <p:sp>
        <p:nvSpPr>
          <p:cNvPr id="472067" name="Rectangle 3"/>
          <p:cNvSpPr>
            <a:spLocks noGrp="1" noChangeArrowheads="1"/>
          </p:cNvSpPr>
          <p:nvPr>
            <p:ph type="body" idx="1"/>
          </p:nvPr>
        </p:nvSpPr>
        <p:spPr>
          <a:xfrm>
            <a:off x="457200" y="1828800"/>
            <a:ext cx="8458200" cy="4648200"/>
          </a:xfrm>
        </p:spPr>
        <p:txBody>
          <a:bodyPr/>
          <a:lstStyle/>
          <a:p>
            <a:pPr>
              <a:lnSpc>
                <a:spcPct val="80000"/>
              </a:lnSpc>
              <a:buFontTx/>
              <a:buNone/>
            </a:pPr>
            <a:r>
              <a:rPr lang="en-US" sz="1800" dirty="0"/>
              <a:t>	Authorize the Select Board to accept a water easement over a portion of 369 Main Street, currently being operated by Jiffy Lube</a:t>
            </a:r>
          </a:p>
          <a:p>
            <a:pPr>
              <a:lnSpc>
                <a:spcPct val="80000"/>
              </a:lnSpc>
              <a:buFontTx/>
              <a:buNone/>
            </a:pPr>
            <a:endParaRPr lang="en-US" sz="1800" b="0" dirty="0"/>
          </a:p>
          <a:p>
            <a:pPr>
              <a:lnSpc>
                <a:spcPct val="80000"/>
              </a:lnSpc>
            </a:pPr>
            <a:r>
              <a:rPr lang="en-US" sz="1800" b="0" dirty="0"/>
              <a:t>The easement will allow the Town the rights to install and maintain a new water main which will connect Main Street and Ash Street.</a:t>
            </a:r>
          </a:p>
          <a:p>
            <a:pPr marL="0" indent="0">
              <a:lnSpc>
                <a:spcPct val="80000"/>
              </a:lnSpc>
              <a:buNone/>
            </a:pPr>
            <a:endParaRPr lang="en-US" sz="1800" b="0" dirty="0"/>
          </a:p>
          <a:p>
            <a:pPr>
              <a:lnSpc>
                <a:spcPct val="80000"/>
              </a:lnSpc>
            </a:pPr>
            <a:r>
              <a:rPr lang="en-US" sz="1800" b="0" dirty="0"/>
              <a:t>The easement will modify a pre-existing sewer easement to allow for water main access as well.</a:t>
            </a:r>
          </a:p>
          <a:p>
            <a:pPr>
              <a:lnSpc>
                <a:spcPct val="80000"/>
              </a:lnSpc>
            </a:pPr>
            <a:endParaRPr lang="en-US" sz="1800" b="0" dirty="0"/>
          </a:p>
          <a:p>
            <a:pPr>
              <a:lnSpc>
                <a:spcPct val="80000"/>
              </a:lnSpc>
            </a:pPr>
            <a:r>
              <a:rPr lang="en-US" sz="1800" b="0" dirty="0"/>
              <a:t>The connection is hydraulically necessary and will eliminate a water main crossing under the railroad.</a:t>
            </a:r>
          </a:p>
          <a:p>
            <a:pPr>
              <a:lnSpc>
                <a:spcPct val="80000"/>
              </a:lnSpc>
            </a:pPr>
            <a:endParaRPr lang="en-US" sz="1800" b="0" dirty="0"/>
          </a:p>
          <a:p>
            <a:pPr>
              <a:lnSpc>
                <a:spcPct val="80000"/>
              </a:lnSpc>
            </a:pPr>
            <a:r>
              <a:rPr lang="en-US" sz="1800" b="0" dirty="0"/>
              <a:t>This water main installation is part of the previously approved Downtown Water Main improvements.</a:t>
            </a:r>
          </a:p>
          <a:p>
            <a:pPr>
              <a:lnSpc>
                <a:spcPct val="80000"/>
              </a:lnSpc>
            </a:pP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1755249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sz="2400" dirty="0"/>
              <a:t>2022 Annual Town Meeting</a:t>
            </a:r>
            <a:br>
              <a:rPr lang="en-US" sz="2400" dirty="0"/>
            </a:br>
            <a:r>
              <a:rPr lang="en-US" sz="2400" dirty="0"/>
              <a:t>Article 14 Continued</a:t>
            </a:r>
          </a:p>
        </p:txBody>
      </p:sp>
      <p:sp>
        <p:nvSpPr>
          <p:cNvPr id="472067" name="Rectangle 3"/>
          <p:cNvSpPr>
            <a:spLocks noGrp="1" noChangeArrowheads="1"/>
          </p:cNvSpPr>
          <p:nvPr>
            <p:ph type="body" idx="1"/>
          </p:nvPr>
        </p:nvSpPr>
        <p:spPr>
          <a:xfrm>
            <a:off x="457200" y="1828800"/>
            <a:ext cx="8458200" cy="4648200"/>
          </a:xfrm>
        </p:spPr>
        <p:txBody>
          <a:bodyPr/>
          <a:lstStyle/>
          <a:p>
            <a:pPr>
              <a:lnSpc>
                <a:spcPct val="80000"/>
              </a:lnSpc>
              <a:buFontTx/>
              <a:buNone/>
            </a:pPr>
            <a:r>
              <a:rPr lang="en-US" sz="1800" dirty="0"/>
              <a:t>	</a:t>
            </a:r>
            <a:endParaRPr lang="en-US" sz="1800" b="0"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pic>
        <p:nvPicPr>
          <p:cNvPr id="3" name="Picture 2">
            <a:extLst>
              <a:ext uri="{FF2B5EF4-FFF2-40B4-BE49-F238E27FC236}">
                <a16:creationId xmlns:a16="http://schemas.microsoft.com/office/drawing/2014/main" id="{A82DCD0F-5881-4061-917D-6F3EB434488F}"/>
              </a:ext>
            </a:extLst>
          </p:cNvPr>
          <p:cNvPicPr>
            <a:picLocks noChangeAspect="1"/>
          </p:cNvPicPr>
          <p:nvPr/>
        </p:nvPicPr>
        <p:blipFill>
          <a:blip r:embed="rId2"/>
          <a:stretch>
            <a:fillRect/>
          </a:stretch>
        </p:blipFill>
        <p:spPr>
          <a:xfrm>
            <a:off x="568782" y="1505545"/>
            <a:ext cx="7584618" cy="4514255"/>
          </a:xfrm>
          <a:prstGeom prst="rect">
            <a:avLst/>
          </a:prstGeom>
        </p:spPr>
      </p:pic>
    </p:spTree>
    <p:extLst>
      <p:ext uri="{BB962C8B-B14F-4D97-AF65-F5344CB8AC3E}">
        <p14:creationId xmlns:p14="http://schemas.microsoft.com/office/powerpoint/2010/main" val="2191481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15 </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b="0" dirty="0"/>
              <a:t>Amend Downtown Smart Growth Zoning</a:t>
            </a:r>
          </a:p>
          <a:p>
            <a:pPr marL="0" indent="0">
              <a:buNone/>
            </a:pPr>
            <a:endParaRPr lang="en-US" sz="2000" b="0" dirty="0"/>
          </a:p>
          <a:p>
            <a:pPr marL="0" indent="0">
              <a:buNone/>
            </a:pPr>
            <a:r>
              <a:rPr lang="en-US" sz="2000" b="0" dirty="0"/>
              <a:t>Presentation and separate pre-recording by CPDC</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2487733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16</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b="0" dirty="0"/>
              <a:t>Authorize RMLD Land Purchase:</a:t>
            </a:r>
          </a:p>
          <a:p>
            <a:pPr marL="0" indent="0">
              <a:buNone/>
            </a:pPr>
            <a:endParaRPr lang="en-US" sz="2000" b="0" dirty="0"/>
          </a:p>
          <a:p>
            <a:pPr marL="0" indent="0">
              <a:buNone/>
            </a:pPr>
            <a:r>
              <a:rPr lang="en-US" sz="2000" b="0" dirty="0"/>
              <a:t>The Article was originally to authorize the purchase of a property in Wilmington for a new substation. However, the seller did not agree. RMLD is looking into purchasing a similar property across the street from the original property. This item might be addressed at a Special Town Meeting, later. Recommend that this article be tabled.</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2024211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2400" dirty="0"/>
              <a:t>2022 Annual Town Meeting</a:t>
            </a:r>
            <a:br>
              <a:rPr lang="en-US" altLang="en-US" sz="2400" dirty="0"/>
            </a:br>
            <a:r>
              <a:rPr lang="en-US" altLang="en-US" sz="2400" dirty="0"/>
              <a:t>Article 17</a:t>
            </a:r>
            <a:br>
              <a:rPr lang="en-US" altLang="en-US" sz="2400" dirty="0"/>
            </a:br>
            <a:r>
              <a:rPr lang="en-US" altLang="en-US" sz="2000" dirty="0"/>
              <a:t>Chapter 90 Allocation</a:t>
            </a:r>
          </a:p>
        </p:txBody>
      </p:sp>
      <p:sp>
        <p:nvSpPr>
          <p:cNvPr id="3075" name="Rectangle 3"/>
          <p:cNvSpPr>
            <a:spLocks noGrp="1" noChangeArrowheads="1"/>
          </p:cNvSpPr>
          <p:nvPr>
            <p:ph type="body" idx="1"/>
          </p:nvPr>
        </p:nvSpPr>
        <p:spPr>
          <a:xfrm>
            <a:off x="685800" y="2057400"/>
            <a:ext cx="8229600" cy="4267200"/>
          </a:xfrm>
        </p:spPr>
        <p:txBody>
          <a:bodyPr/>
          <a:lstStyle/>
          <a:p>
            <a:pPr marL="0" indent="0" eaLnBrk="1" hangingPunct="1">
              <a:buNone/>
            </a:pPr>
            <a:r>
              <a:rPr lang="en-US" altLang="en-US" sz="2000" b="0" dirty="0"/>
              <a:t>Authorize appropriation by borrowing in anticipation of Ch. 90 and accept Ch.90 at whatever level is ultimately available.</a:t>
            </a:r>
          </a:p>
          <a:p>
            <a:pPr marL="0" indent="0" eaLnBrk="1" hangingPunct="1">
              <a:buNone/>
            </a:pPr>
            <a:endParaRPr lang="en-US" altLang="en-US" sz="2000" dirty="0"/>
          </a:p>
          <a:p>
            <a:pPr eaLnBrk="1" hangingPunct="1"/>
            <a:r>
              <a:rPr lang="en-US" altLang="en-US" sz="1800" b="0" dirty="0"/>
              <a:t>Enables Chapter 90 funds to be used for road improvements</a:t>
            </a:r>
          </a:p>
          <a:p>
            <a:pPr eaLnBrk="1" hangingPunct="1"/>
            <a:r>
              <a:rPr lang="en-US" altLang="en-US" sz="1800" b="0" dirty="0"/>
              <a:t>Chapter 90 funding is a reimbursement program</a:t>
            </a:r>
          </a:p>
          <a:p>
            <a:pPr eaLnBrk="1" hangingPunct="1"/>
            <a:r>
              <a:rPr lang="en-US" altLang="en-US" sz="1800" b="0" dirty="0"/>
              <a:t>Funds need to appropriated in anticipation of receipt of Chapter 90 funds</a:t>
            </a:r>
          </a:p>
          <a:p>
            <a:pPr eaLnBrk="1" hangingPunct="1"/>
            <a:r>
              <a:rPr lang="en-US" altLang="en-US" sz="1800" b="0" dirty="0"/>
              <a:t>No debt has ever been sold in anticipation of Chapter 90</a:t>
            </a:r>
          </a:p>
          <a:p>
            <a:pPr algn="just" eaLnBrk="1" hangingPunct="1"/>
            <a:r>
              <a:rPr lang="en-US" altLang="en-US" sz="1800" u="sng" dirty="0"/>
              <a:t>~$600,000</a:t>
            </a:r>
            <a:r>
              <a:rPr lang="en-US" altLang="en-US" sz="1800" dirty="0"/>
              <a:t>  </a:t>
            </a:r>
            <a:r>
              <a:rPr lang="en-US" altLang="en-US" sz="1800" b="0" dirty="0"/>
              <a:t>is expected to be received</a:t>
            </a:r>
          </a:p>
          <a:p>
            <a:pPr marL="0" indent="0" eaLnBrk="1" hangingPunct="1">
              <a:buNone/>
            </a:pPr>
            <a:endParaRPr lang="en-US" altLang="en-US" b="0" dirty="0"/>
          </a:p>
          <a:p>
            <a:pPr marL="0" indent="0" eaLnBrk="1" hangingPunct="1">
              <a:buNone/>
            </a:pPr>
            <a:endParaRPr lang="en-US" altLang="en-US" b="0" dirty="0"/>
          </a:p>
          <a:p>
            <a:pPr eaLnBrk="1" hangingPunct="1">
              <a:buFontTx/>
              <a:buNone/>
            </a:pPr>
            <a:endParaRPr lang="en-US" altLang="en-US"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a:t>
            </a:r>
          </a:p>
        </p:txBody>
      </p:sp>
    </p:spTree>
    <p:extLst>
      <p:ext uri="{BB962C8B-B14F-4D97-AF65-F5344CB8AC3E}">
        <p14:creationId xmlns:p14="http://schemas.microsoft.com/office/powerpoint/2010/main" val="1232939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18</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b="0" dirty="0"/>
              <a:t>Adopt FY23 Budget:</a:t>
            </a:r>
          </a:p>
          <a:p>
            <a:pPr marL="0" indent="0">
              <a:buNone/>
            </a:pPr>
            <a:endParaRPr lang="en-US" sz="2000" b="0" dirty="0"/>
          </a:p>
          <a:p>
            <a:pPr marL="0" indent="0">
              <a:buNone/>
            </a:pPr>
            <a:r>
              <a:rPr lang="en-US" sz="2000" b="0" dirty="0"/>
              <a:t>Separate PowerPoint presentation and pre-recording by Town Accountant, School Superintendent and Town Manager.</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2176308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611088"/>
            <a:ext cx="7772400" cy="1143000"/>
          </a:xfrm>
        </p:spPr>
        <p:txBody>
          <a:bodyPr/>
          <a:lstStyle/>
          <a:p>
            <a:pPr eaLnBrk="1" hangingPunct="1"/>
            <a:r>
              <a:rPr lang="en-US" altLang="en-US" sz="2400" dirty="0"/>
              <a:t>2022 Annual Town Meeting</a:t>
            </a:r>
            <a:br>
              <a:rPr lang="en-US" altLang="en-US" sz="2400" dirty="0"/>
            </a:br>
            <a:r>
              <a:rPr lang="en-US" altLang="en-US" sz="2400" dirty="0"/>
              <a:t>Article 19</a:t>
            </a:r>
            <a:br>
              <a:rPr lang="en-US" altLang="en-US" sz="2400" dirty="0"/>
            </a:br>
            <a:endParaRPr lang="en-US" altLang="en-US" sz="2000" dirty="0"/>
          </a:p>
        </p:txBody>
      </p:sp>
      <p:sp>
        <p:nvSpPr>
          <p:cNvPr id="3075" name="Rectangle 3"/>
          <p:cNvSpPr>
            <a:spLocks noGrp="1" noChangeArrowheads="1"/>
          </p:cNvSpPr>
          <p:nvPr>
            <p:ph type="body" idx="1"/>
          </p:nvPr>
        </p:nvSpPr>
        <p:spPr>
          <a:xfrm>
            <a:off x="685800" y="2057400"/>
            <a:ext cx="8229600" cy="4267200"/>
          </a:xfrm>
        </p:spPr>
        <p:txBody>
          <a:bodyPr/>
          <a:lstStyle/>
          <a:p>
            <a:pPr marL="0" indent="0" eaLnBrk="1" hangingPunct="1">
              <a:buNone/>
            </a:pPr>
            <a:r>
              <a:rPr lang="en-US" altLang="en-US" sz="2000" dirty="0"/>
              <a:t>To remove Town Meeting members that have not attended at least 50% of the three (3) sessions in the past 12 months, as prescribed by the Town Charter Section 2-6.</a:t>
            </a:r>
          </a:p>
          <a:p>
            <a:pPr marL="0" indent="0" eaLnBrk="1" hangingPunct="1">
              <a:buNone/>
            </a:pPr>
            <a:endParaRPr lang="en-US" altLang="en-US" sz="2000" dirty="0"/>
          </a:p>
          <a:p>
            <a:r>
              <a:rPr lang="en-US" altLang="en-US" sz="2000" b="0" dirty="0"/>
              <a:t>All members of Town Meeting are recently elected and no sessions have been held.</a:t>
            </a:r>
          </a:p>
          <a:p>
            <a:r>
              <a:rPr lang="en-US" altLang="en-US" sz="2000" b="0" dirty="0"/>
              <a:t>This Article is expected to be tabled.</a:t>
            </a:r>
          </a:p>
          <a:p>
            <a:pPr marL="0" indent="0" eaLnBrk="1" hangingPunct="1">
              <a:buNone/>
            </a:pPr>
            <a:endParaRPr lang="en-US" altLang="en-US" sz="2000" dirty="0"/>
          </a:p>
          <a:p>
            <a:pPr marL="0" indent="0" eaLnBrk="1" hangingPunct="1">
              <a:buNone/>
            </a:pPr>
            <a:endParaRPr lang="en-US" altLang="en-US" sz="2000" dirty="0"/>
          </a:p>
          <a:p>
            <a:pPr eaLnBrk="1" hangingPunct="1"/>
            <a:endParaRPr lang="en-US" altLang="en-US" b="0" dirty="0"/>
          </a:p>
          <a:p>
            <a:pPr marL="0" indent="0" eaLnBrk="1" hangingPunct="1">
              <a:buNone/>
            </a:pPr>
            <a:endParaRPr lang="en-US" altLang="en-US" b="0" dirty="0"/>
          </a:p>
          <a:p>
            <a:pPr eaLnBrk="1" hangingPunct="1">
              <a:buFontTx/>
              <a:buNone/>
            </a:pPr>
            <a:endParaRPr lang="en-US" altLang="en-US" dirty="0"/>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a:t>
            </a:r>
          </a:p>
        </p:txBody>
      </p:sp>
    </p:spTree>
    <p:extLst>
      <p:ext uri="{BB962C8B-B14F-4D97-AF65-F5344CB8AC3E}">
        <p14:creationId xmlns:p14="http://schemas.microsoft.com/office/powerpoint/2010/main" val="83403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sz="2800" dirty="0"/>
              <a:t>2022 Annual Town Meeting</a:t>
            </a:r>
            <a:br>
              <a:rPr lang="en-US" sz="2800" dirty="0">
                <a:solidFill>
                  <a:srgbClr val="006600"/>
                </a:solidFill>
              </a:rPr>
            </a:br>
            <a:r>
              <a:rPr lang="en-US" sz="2400" dirty="0">
                <a:solidFill>
                  <a:schemeClr val="tx1"/>
                </a:solidFill>
              </a:rPr>
              <a:t>Article 4 </a:t>
            </a:r>
            <a:r>
              <a:rPr lang="en-US" sz="2400" b="0" dirty="0">
                <a:solidFill>
                  <a:schemeClr val="tx1"/>
                </a:solidFill>
              </a:rPr>
              <a:t>(continued)</a:t>
            </a:r>
          </a:p>
        </p:txBody>
      </p:sp>
      <p:sp>
        <p:nvSpPr>
          <p:cNvPr id="420867" name="Rectangle 3"/>
          <p:cNvSpPr>
            <a:spLocks noGrp="1" noChangeArrowheads="1"/>
          </p:cNvSpPr>
          <p:nvPr>
            <p:ph type="body" sz="half" idx="1"/>
          </p:nvPr>
        </p:nvSpPr>
        <p:spPr>
          <a:xfrm>
            <a:off x="228600" y="1752600"/>
            <a:ext cx="8590548" cy="4495800"/>
          </a:xfrm>
        </p:spPr>
        <p:txBody>
          <a:bodyPr/>
          <a:lstStyle/>
          <a:p>
            <a:pPr marL="0" indent="0">
              <a:lnSpc>
                <a:spcPct val="90000"/>
              </a:lnSpc>
              <a:buNone/>
            </a:pPr>
            <a:r>
              <a:rPr lang="en-US" sz="1800" dirty="0"/>
              <a:t>FY24 General Fund: +$25,000 net changes</a:t>
            </a:r>
          </a:p>
          <a:p>
            <a:pPr marL="0" indent="0">
              <a:lnSpc>
                <a:spcPct val="90000"/>
              </a:lnSpc>
              <a:buNone/>
            </a:pPr>
            <a:r>
              <a:rPr lang="en-US" sz="1800" b="0" dirty="0"/>
              <a:t>          $ 163,000 ARC Flash Hazard Study</a:t>
            </a:r>
          </a:p>
          <a:p>
            <a:pPr marL="0" indent="0">
              <a:lnSpc>
                <a:spcPct val="90000"/>
              </a:lnSpc>
              <a:buNone/>
            </a:pPr>
            <a:r>
              <a:rPr lang="en-US" sz="1800" b="0" dirty="0"/>
              <a:t>          $ 120,000 RISE playground project (new)</a:t>
            </a:r>
          </a:p>
          <a:p>
            <a:pPr marL="0" indent="0">
              <a:lnSpc>
                <a:spcPct val="90000"/>
              </a:lnSpc>
              <a:buNone/>
            </a:pPr>
            <a:r>
              <a:rPr lang="en-US" sz="1800" b="0" dirty="0"/>
              <a:t>          $   55,000 School carpet/flooring (new)</a:t>
            </a:r>
          </a:p>
          <a:p>
            <a:pPr marL="0" indent="0">
              <a:lnSpc>
                <a:spcPct val="90000"/>
              </a:lnSpc>
              <a:buNone/>
            </a:pPr>
            <a:r>
              <a:rPr lang="en-US" sz="1800" b="0" dirty="0"/>
              <a:t>          $ 225,000 DPW Loader (new, to replace Sicard for snow)</a:t>
            </a:r>
          </a:p>
          <a:p>
            <a:pPr marL="0" indent="0">
              <a:lnSpc>
                <a:spcPct val="90000"/>
              </a:lnSpc>
              <a:buNone/>
            </a:pPr>
            <a:r>
              <a:rPr lang="en-US" sz="1800" b="0" dirty="0"/>
              <a:t>         -$ 111,000 DPW Snow </a:t>
            </a:r>
            <a:r>
              <a:rPr lang="en-US" sz="1800" b="0" dirty="0" err="1"/>
              <a:t>Prinoth</a:t>
            </a:r>
            <a:r>
              <a:rPr lang="en-US" sz="1800" b="0" dirty="0"/>
              <a:t> (moved out to FY31)</a:t>
            </a:r>
          </a:p>
          <a:p>
            <a:pPr marL="0" indent="0">
              <a:lnSpc>
                <a:spcPct val="90000"/>
              </a:lnSpc>
              <a:buNone/>
            </a:pPr>
            <a:r>
              <a:rPr lang="en-US" sz="1800" b="0" dirty="0"/>
              <a:t>          $ 165,000 Blower unit for loader (new, in conjunction w/ Sicard replacement </a:t>
            </a:r>
          </a:p>
          <a:p>
            <a:pPr marL="0" indent="0">
              <a:lnSpc>
                <a:spcPct val="90000"/>
              </a:lnSpc>
              <a:buNone/>
            </a:pPr>
            <a:r>
              <a:rPr lang="en-US" sz="1800" b="0" dirty="0"/>
              <a:t>          $ 200,000 DPW Truck #11 (moved up from FY26)</a:t>
            </a:r>
          </a:p>
          <a:p>
            <a:pPr marL="0" indent="0">
              <a:lnSpc>
                <a:spcPct val="90000"/>
              </a:lnSpc>
              <a:buNone/>
            </a:pPr>
            <a:r>
              <a:rPr lang="en-US" sz="1800" b="0" dirty="0"/>
              <a:t>         -$ 200,000 DPW Truck #18 (moved out to FY26)</a:t>
            </a:r>
          </a:p>
          <a:p>
            <a:pPr marL="0" indent="0">
              <a:lnSpc>
                <a:spcPct val="90000"/>
              </a:lnSpc>
              <a:buNone/>
            </a:pPr>
            <a:r>
              <a:rPr lang="en-US" sz="1800" b="0" dirty="0"/>
              <a:t>          $   20,000 School doors and windows (new)</a:t>
            </a:r>
          </a:p>
          <a:p>
            <a:pPr marL="0" indent="0">
              <a:lnSpc>
                <a:spcPct val="90000"/>
              </a:lnSpc>
              <a:buNone/>
            </a:pPr>
            <a:r>
              <a:rPr lang="en-US" sz="1800" b="0" dirty="0"/>
              <a:t>         -$   12,000 Wood End ES water heater (done)</a:t>
            </a:r>
          </a:p>
          <a:p>
            <a:pPr marL="0" indent="0">
              <a:lnSpc>
                <a:spcPct val="90000"/>
              </a:lnSpc>
              <a:buNone/>
            </a:pPr>
            <a:r>
              <a:rPr lang="en-US" sz="1800" b="0" dirty="0"/>
              <a:t>         -$ 250,000 Coolidge MS roof design (moved to FY29)</a:t>
            </a:r>
          </a:p>
          <a:p>
            <a:pPr marL="0" indent="0">
              <a:lnSpc>
                <a:spcPct val="90000"/>
              </a:lnSpc>
              <a:buNone/>
            </a:pPr>
            <a:r>
              <a:rPr lang="en-US" sz="1800" b="0" dirty="0"/>
              <a:t>         -$ 150,000 Birch Meadow ES roof design (moved to FY29)</a:t>
            </a:r>
          </a:p>
          <a:p>
            <a:pPr marL="0" indent="0">
              <a:lnSpc>
                <a:spcPct val="90000"/>
              </a:lnSpc>
              <a:buNone/>
            </a:pPr>
            <a:r>
              <a:rPr lang="en-US" sz="1800" b="0" dirty="0"/>
              <a:t>         -$ 200,000 Birch Meadow ES site improvements (moved out to FY25)	                                 	</a:t>
            </a:r>
          </a:p>
          <a:p>
            <a:pPr>
              <a:lnSpc>
                <a:spcPct val="90000"/>
              </a:lnSpc>
              <a:buFontTx/>
              <a:buNone/>
            </a:pPr>
            <a:endParaRPr lang="en-US" sz="1600" b="0" dirty="0"/>
          </a:p>
        </p:txBody>
      </p:sp>
      <p:sp>
        <p:nvSpPr>
          <p:cNvPr id="4" name="TextBox 3"/>
          <p:cNvSpPr txBox="1"/>
          <p:nvPr/>
        </p:nvSpPr>
        <p:spPr>
          <a:xfrm>
            <a:off x="7467600" y="457200"/>
            <a:ext cx="13716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424799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sz="2800" dirty="0"/>
              <a:t>2022 Annual Town Meeting</a:t>
            </a:r>
            <a:br>
              <a:rPr lang="en-US" sz="2800" dirty="0">
                <a:solidFill>
                  <a:srgbClr val="006600"/>
                </a:solidFill>
              </a:rPr>
            </a:br>
            <a:r>
              <a:rPr lang="en-US" sz="2400" dirty="0">
                <a:solidFill>
                  <a:schemeClr val="tx1"/>
                </a:solidFill>
              </a:rPr>
              <a:t>Article 4 </a:t>
            </a:r>
            <a:r>
              <a:rPr lang="en-US" sz="2400" b="0" dirty="0">
                <a:solidFill>
                  <a:schemeClr val="tx1"/>
                </a:solidFill>
              </a:rPr>
              <a:t>(continued)</a:t>
            </a:r>
          </a:p>
        </p:txBody>
      </p:sp>
      <p:sp>
        <p:nvSpPr>
          <p:cNvPr id="420867" name="Rectangle 3"/>
          <p:cNvSpPr>
            <a:spLocks noGrp="1" noChangeArrowheads="1"/>
          </p:cNvSpPr>
          <p:nvPr>
            <p:ph type="body" sz="half" idx="1"/>
          </p:nvPr>
        </p:nvSpPr>
        <p:spPr>
          <a:xfrm>
            <a:off x="228600" y="1752600"/>
            <a:ext cx="8590548" cy="4495800"/>
          </a:xfrm>
        </p:spPr>
        <p:txBody>
          <a:bodyPr/>
          <a:lstStyle/>
          <a:p>
            <a:pPr marL="0" indent="0">
              <a:lnSpc>
                <a:spcPct val="90000"/>
              </a:lnSpc>
              <a:buNone/>
            </a:pPr>
            <a:endParaRPr lang="en-US" sz="1800" dirty="0"/>
          </a:p>
          <a:p>
            <a:pPr marL="0" indent="0">
              <a:lnSpc>
                <a:spcPct val="90000"/>
              </a:lnSpc>
              <a:buNone/>
            </a:pPr>
            <a:r>
              <a:rPr lang="en-US" sz="1800" dirty="0"/>
              <a:t>FY22 Enterprise Funds: +$550,000 in total</a:t>
            </a:r>
          </a:p>
          <a:p>
            <a:pPr marL="0" indent="0">
              <a:lnSpc>
                <a:spcPct val="90000"/>
              </a:lnSpc>
              <a:buNone/>
            </a:pPr>
            <a:r>
              <a:rPr lang="en-US" sz="1800" dirty="0"/>
              <a:t>              Water: +$400,000 </a:t>
            </a:r>
            <a:r>
              <a:rPr lang="en-US" sz="1800" b="0" dirty="0"/>
              <a:t>Water main repairs (focus on Walker’s Brook)</a:t>
            </a:r>
          </a:p>
          <a:p>
            <a:pPr marL="0" indent="0">
              <a:lnSpc>
                <a:spcPct val="90000"/>
              </a:lnSpc>
              <a:buNone/>
            </a:pPr>
            <a:r>
              <a:rPr lang="en-US" sz="1800" b="0" dirty="0"/>
              <a:t>	</a:t>
            </a:r>
            <a:r>
              <a:rPr lang="en-US" sz="1800" dirty="0"/>
              <a:t>Sewer:+$150,000 </a:t>
            </a:r>
            <a:r>
              <a:rPr lang="en-US" sz="1800" b="0" dirty="0"/>
              <a:t>Additional funding for Downtown Sewer main work</a:t>
            </a:r>
          </a:p>
          <a:p>
            <a:pPr marL="0" indent="0">
              <a:lnSpc>
                <a:spcPct val="90000"/>
              </a:lnSpc>
              <a:buNone/>
            </a:pPr>
            <a:endParaRPr lang="en-US" sz="1800" b="0" dirty="0"/>
          </a:p>
          <a:p>
            <a:pPr marL="0" indent="0">
              <a:lnSpc>
                <a:spcPct val="90000"/>
              </a:lnSpc>
              <a:buNone/>
            </a:pPr>
            <a:r>
              <a:rPr lang="en-US" sz="1800" dirty="0"/>
              <a:t>FY23 Enterprise Funds: +$700,000 in total</a:t>
            </a:r>
          </a:p>
          <a:p>
            <a:pPr marL="0" indent="0">
              <a:lnSpc>
                <a:spcPct val="90000"/>
              </a:lnSpc>
              <a:buNone/>
            </a:pPr>
            <a:r>
              <a:rPr lang="en-US" sz="1800" dirty="0"/>
              <a:t>              Water: +$400,000 </a:t>
            </a:r>
            <a:r>
              <a:rPr lang="en-US" sz="1800" b="0" dirty="0"/>
              <a:t>Water main repairs (Emerson)</a:t>
            </a:r>
          </a:p>
          <a:p>
            <a:pPr marL="0" indent="0">
              <a:lnSpc>
                <a:spcPct val="90000"/>
              </a:lnSpc>
              <a:buNone/>
            </a:pPr>
            <a:r>
              <a:rPr lang="en-US" sz="1800" b="0" dirty="0"/>
              <a:t>	</a:t>
            </a:r>
            <a:r>
              <a:rPr lang="en-US" sz="1800" dirty="0"/>
              <a:t>Sewer:+$300,000 </a:t>
            </a:r>
            <a:r>
              <a:rPr lang="en-US" sz="1800" b="0" dirty="0"/>
              <a:t>Memorial Park drainage lining project</a:t>
            </a:r>
          </a:p>
          <a:p>
            <a:pPr marL="0" indent="0">
              <a:lnSpc>
                <a:spcPct val="90000"/>
              </a:lnSpc>
              <a:buNone/>
            </a:pPr>
            <a:endParaRPr lang="en-US" sz="1800" b="0" dirty="0"/>
          </a:p>
          <a:p>
            <a:pPr marL="0" indent="0">
              <a:lnSpc>
                <a:spcPct val="90000"/>
              </a:lnSpc>
              <a:buNone/>
            </a:pPr>
            <a:r>
              <a:rPr lang="en-US" sz="1800" dirty="0"/>
              <a:t>FY24 Enterprise Funds: various changes made</a:t>
            </a:r>
          </a:p>
          <a:p>
            <a:pPr marL="0" indent="0">
              <a:lnSpc>
                <a:spcPct val="90000"/>
              </a:lnSpc>
              <a:buNone/>
            </a:pPr>
            <a:endParaRPr lang="en-US" sz="1800" b="0" dirty="0"/>
          </a:p>
          <a:p>
            <a:pPr marL="0" indent="0">
              <a:lnSpc>
                <a:spcPct val="90000"/>
              </a:lnSpc>
              <a:buNone/>
            </a:pPr>
            <a:endParaRPr lang="en-US" sz="1800" b="0" dirty="0"/>
          </a:p>
          <a:p>
            <a:pPr marL="0" indent="0">
              <a:lnSpc>
                <a:spcPct val="90000"/>
              </a:lnSpc>
              <a:buNone/>
            </a:pPr>
            <a:r>
              <a:rPr lang="en-US" sz="1800" b="0" dirty="0"/>
              <a:t>	                                 	</a:t>
            </a:r>
          </a:p>
          <a:p>
            <a:pPr>
              <a:lnSpc>
                <a:spcPct val="90000"/>
              </a:lnSpc>
              <a:buFontTx/>
              <a:buNone/>
            </a:pPr>
            <a:endParaRPr lang="en-US" sz="1600" b="0" dirty="0"/>
          </a:p>
        </p:txBody>
      </p:sp>
      <p:sp>
        <p:nvSpPr>
          <p:cNvPr id="4" name="TextBox 3"/>
          <p:cNvSpPr txBox="1"/>
          <p:nvPr/>
        </p:nvSpPr>
        <p:spPr>
          <a:xfrm>
            <a:off x="7467600" y="457200"/>
            <a:ext cx="13716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892231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sz="2800" dirty="0"/>
              <a:t>2022 Annual Town Meeting</a:t>
            </a:r>
            <a:br>
              <a:rPr lang="en-US" sz="2800" dirty="0"/>
            </a:br>
            <a:r>
              <a:rPr lang="en-US" sz="2400" dirty="0"/>
              <a:t>Article 5</a:t>
            </a:r>
          </a:p>
        </p:txBody>
      </p:sp>
      <p:sp>
        <p:nvSpPr>
          <p:cNvPr id="429059" name="Rectangle 3"/>
          <p:cNvSpPr>
            <a:spLocks noGrp="1" noChangeArrowheads="1"/>
          </p:cNvSpPr>
          <p:nvPr>
            <p:ph type="body" sz="half" idx="1"/>
          </p:nvPr>
        </p:nvSpPr>
        <p:spPr>
          <a:xfrm>
            <a:off x="762000" y="1600200"/>
            <a:ext cx="7543800" cy="3352800"/>
          </a:xfrm>
        </p:spPr>
        <p:txBody>
          <a:bodyPr/>
          <a:lstStyle/>
          <a:p>
            <a:pPr>
              <a:buFontTx/>
              <a:buNone/>
            </a:pPr>
            <a:r>
              <a:rPr lang="en-US" sz="2000" dirty="0"/>
              <a:t>Authorizes these changes to FY22 General Fund budget:</a:t>
            </a:r>
          </a:p>
          <a:p>
            <a:pPr>
              <a:buFontTx/>
              <a:buNone/>
            </a:pPr>
            <a:endParaRPr lang="en-US" sz="2000" dirty="0"/>
          </a:p>
          <a:p>
            <a:pPr>
              <a:buFont typeface="Wingdings" pitchFamily="2" charset="2"/>
              <a:buNone/>
            </a:pPr>
            <a:endParaRPr lang="en-US" sz="2000" b="0" dirty="0"/>
          </a:p>
        </p:txBody>
      </p:sp>
      <p:graphicFrame>
        <p:nvGraphicFramePr>
          <p:cNvPr id="429189" name="Group 133"/>
          <p:cNvGraphicFramePr>
            <a:graphicFrameLocks noGrp="1"/>
          </p:cNvGraphicFramePr>
          <p:nvPr>
            <p:ph sz="half" idx="2"/>
            <p:extLst>
              <p:ext uri="{D42A27DB-BD31-4B8C-83A1-F6EECF244321}">
                <p14:modId xmlns:p14="http://schemas.microsoft.com/office/powerpoint/2010/main" val="1871976579"/>
              </p:ext>
            </p:extLst>
          </p:nvPr>
        </p:nvGraphicFramePr>
        <p:xfrm>
          <a:off x="609600" y="1981201"/>
          <a:ext cx="8382000" cy="4169363"/>
        </p:xfrm>
        <a:graphic>
          <a:graphicData uri="http://schemas.openxmlformats.org/drawingml/2006/table">
            <a:tbl>
              <a:tblPr/>
              <a:tblGrid>
                <a:gridCol w="19050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1297445">
                  <a:extLst>
                    <a:ext uri="{9D8B030D-6E8A-4147-A177-3AD203B41FA5}">
                      <a16:colId xmlns:a16="http://schemas.microsoft.com/office/drawing/2014/main" val="20002"/>
                    </a:ext>
                  </a:extLst>
                </a:gridCol>
                <a:gridCol w="1140955">
                  <a:extLst>
                    <a:ext uri="{9D8B030D-6E8A-4147-A177-3AD203B41FA5}">
                      <a16:colId xmlns:a16="http://schemas.microsoft.com/office/drawing/2014/main" val="20003"/>
                    </a:ext>
                  </a:extLst>
                </a:gridCol>
              </a:tblGrid>
              <a:tr h="40085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Decrease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Increase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421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B99 Benefits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Health Insurance Premiums -$650,000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OPEB allocation +$250,000</a:t>
                      </a: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$400,000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C99 Capital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As described in Article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$145,000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5157553"/>
                  </a:ext>
                </a:extLst>
              </a:tr>
              <a:tr h="5996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E99 Vocational Education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Essex North -$30,000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$30,000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325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F99 FINCOM Reserves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COVID Tests/Health Expense  $80,000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Ladder Truck $67,000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$147,000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0825545"/>
                  </a:ext>
                </a:extLst>
              </a:tr>
              <a:tr h="83257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G91 Admin Services Wages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Town Manager overlap $8,000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Town Manager termination pay $17,000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OPS Buybacks $17,000 (retirements)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Tech Buybacks $7,000 (retirements)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$49,000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TextBox 4"/>
          <p:cNvSpPr txBox="1"/>
          <p:nvPr/>
        </p:nvSpPr>
        <p:spPr>
          <a:xfrm>
            <a:off x="7391400" y="457200"/>
            <a:ext cx="14478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258988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685800" y="609600"/>
            <a:ext cx="7772400" cy="990600"/>
          </a:xfrm>
        </p:spPr>
        <p:txBody>
          <a:bodyPr/>
          <a:lstStyle/>
          <a:p>
            <a:r>
              <a:rPr lang="en-US" sz="2800" dirty="0"/>
              <a:t>2022 Annual Town Meeting</a:t>
            </a:r>
            <a:br>
              <a:rPr lang="en-US" sz="2800" dirty="0"/>
            </a:br>
            <a:r>
              <a:rPr lang="en-US" sz="2400" dirty="0"/>
              <a:t>Article 5 </a:t>
            </a:r>
          </a:p>
        </p:txBody>
      </p:sp>
      <p:sp>
        <p:nvSpPr>
          <p:cNvPr id="493571" name="Rectangle 3"/>
          <p:cNvSpPr>
            <a:spLocks noGrp="1" noChangeArrowheads="1"/>
          </p:cNvSpPr>
          <p:nvPr>
            <p:ph type="body" sz="half" idx="1"/>
          </p:nvPr>
        </p:nvSpPr>
        <p:spPr>
          <a:xfrm>
            <a:off x="685800" y="1447800"/>
            <a:ext cx="7620000" cy="4648200"/>
          </a:xfrm>
        </p:spPr>
        <p:txBody>
          <a:bodyPr/>
          <a:lstStyle/>
          <a:p>
            <a:pPr>
              <a:buFontTx/>
              <a:buNone/>
            </a:pPr>
            <a:r>
              <a:rPr lang="en-US" sz="2000" dirty="0"/>
              <a:t>FY22 General Fund budget </a:t>
            </a:r>
            <a:r>
              <a:rPr lang="en-US" sz="2000" b="0" dirty="0"/>
              <a:t>(continued):</a:t>
            </a:r>
          </a:p>
          <a:p>
            <a:pPr>
              <a:buFontTx/>
              <a:buNone/>
            </a:pPr>
            <a:endParaRPr lang="en-US" sz="2000" dirty="0"/>
          </a:p>
          <a:p>
            <a:pPr>
              <a:buFont typeface="Wingdings" pitchFamily="2" charset="2"/>
              <a:buNone/>
            </a:pPr>
            <a:endParaRPr lang="en-US" sz="2000" b="0" dirty="0"/>
          </a:p>
        </p:txBody>
      </p:sp>
      <p:graphicFrame>
        <p:nvGraphicFramePr>
          <p:cNvPr id="493572" name="Group 4"/>
          <p:cNvGraphicFramePr>
            <a:graphicFrameLocks noGrp="1"/>
          </p:cNvGraphicFramePr>
          <p:nvPr>
            <p:ph sz="half" idx="2"/>
            <p:extLst>
              <p:ext uri="{D42A27DB-BD31-4B8C-83A1-F6EECF244321}">
                <p14:modId xmlns:p14="http://schemas.microsoft.com/office/powerpoint/2010/main" val="1312572972"/>
              </p:ext>
            </p:extLst>
          </p:nvPr>
        </p:nvGraphicFramePr>
        <p:xfrm>
          <a:off x="609600" y="1879206"/>
          <a:ext cx="7848600" cy="4227382"/>
        </p:xfrm>
        <a:graphic>
          <a:graphicData uri="http://schemas.openxmlformats.org/drawingml/2006/table">
            <a:tbl>
              <a:tblPr/>
              <a:tblGrid>
                <a:gridCol w="1524000">
                  <a:extLst>
                    <a:ext uri="{9D8B030D-6E8A-4147-A177-3AD203B41FA5}">
                      <a16:colId xmlns:a16="http://schemas.microsoft.com/office/drawing/2014/main" val="20000"/>
                    </a:ext>
                  </a:extLst>
                </a:gridCol>
                <a:gridCol w="3605561">
                  <a:extLst>
                    <a:ext uri="{9D8B030D-6E8A-4147-A177-3AD203B41FA5}">
                      <a16:colId xmlns:a16="http://schemas.microsoft.com/office/drawing/2014/main" val="20001"/>
                    </a:ext>
                  </a:extLst>
                </a:gridCol>
                <a:gridCol w="1165303">
                  <a:extLst>
                    <a:ext uri="{9D8B030D-6E8A-4147-A177-3AD203B41FA5}">
                      <a16:colId xmlns:a16="http://schemas.microsoft.com/office/drawing/2014/main" val="20002"/>
                    </a:ext>
                  </a:extLst>
                </a:gridCol>
                <a:gridCol w="1553736">
                  <a:extLst>
                    <a:ext uri="{9D8B030D-6E8A-4147-A177-3AD203B41FA5}">
                      <a16:colId xmlns:a16="http://schemas.microsoft.com/office/drawing/2014/main" val="20003"/>
                    </a:ext>
                  </a:extLst>
                </a:gridCol>
              </a:tblGrid>
              <a:tr h="3215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Decrease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Increase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53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G91 – Admin Services Exp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Town Manager and Deputy Chief Screening processes $21,000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Fiber network repairs $6,000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$27,000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159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H92 – Public Services Exp.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Housing Production Plan - Consulting Services $50,000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Town Owned Land Community Visioning Process $50,000</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$100,000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9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J91 – Public Safety Wages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Fire buybacks $75,000 (retirements)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Fire OT $75,000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$150,000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7155170"/>
                  </a:ext>
                </a:extLst>
              </a:tr>
              <a:tr h="610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K93 – Public Safety Expenses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Arial" charset="0"/>
                        </a:rPr>
                        <a:t>Public Health outsourced records $25,000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$25,000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TextBox 4"/>
          <p:cNvSpPr txBox="1"/>
          <p:nvPr/>
        </p:nvSpPr>
        <p:spPr>
          <a:xfrm>
            <a:off x="7467600" y="457200"/>
            <a:ext cx="13716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412693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sz="2800" dirty="0"/>
              <a:t>2022 Annual Town Meeting</a:t>
            </a:r>
            <a:br>
              <a:rPr lang="en-US" sz="2800" dirty="0"/>
            </a:br>
            <a:r>
              <a:rPr lang="en-US" sz="2400" dirty="0"/>
              <a:t>Article 5</a:t>
            </a:r>
          </a:p>
        </p:txBody>
      </p:sp>
      <p:sp>
        <p:nvSpPr>
          <p:cNvPr id="429059" name="Rectangle 3"/>
          <p:cNvSpPr>
            <a:spLocks noGrp="1" noChangeArrowheads="1"/>
          </p:cNvSpPr>
          <p:nvPr>
            <p:ph type="body" sz="half" idx="1"/>
          </p:nvPr>
        </p:nvSpPr>
        <p:spPr>
          <a:xfrm>
            <a:off x="380999" y="1600200"/>
            <a:ext cx="8534399" cy="3352800"/>
          </a:xfrm>
        </p:spPr>
        <p:txBody>
          <a:bodyPr/>
          <a:lstStyle/>
          <a:p>
            <a:pPr>
              <a:buFontTx/>
              <a:buNone/>
            </a:pPr>
            <a:r>
              <a:rPr lang="en-US" sz="2000" dirty="0"/>
              <a:t>Authorizes these changes to FY22 Enterprise Fund budget:</a:t>
            </a:r>
          </a:p>
          <a:p>
            <a:pPr>
              <a:buFontTx/>
              <a:buNone/>
            </a:pPr>
            <a:endParaRPr lang="en-US" sz="2000" dirty="0"/>
          </a:p>
          <a:p>
            <a:pPr>
              <a:buFont typeface="Wingdings" pitchFamily="2" charset="2"/>
              <a:buNone/>
            </a:pPr>
            <a:endParaRPr lang="en-US" sz="2000" b="0" dirty="0"/>
          </a:p>
        </p:txBody>
      </p:sp>
      <p:graphicFrame>
        <p:nvGraphicFramePr>
          <p:cNvPr id="429189" name="Group 133"/>
          <p:cNvGraphicFramePr>
            <a:graphicFrameLocks noGrp="1"/>
          </p:cNvGraphicFramePr>
          <p:nvPr>
            <p:ph sz="half" idx="2"/>
            <p:extLst>
              <p:ext uri="{D42A27DB-BD31-4B8C-83A1-F6EECF244321}">
                <p14:modId xmlns:p14="http://schemas.microsoft.com/office/powerpoint/2010/main" val="1623085838"/>
              </p:ext>
            </p:extLst>
          </p:nvPr>
        </p:nvGraphicFramePr>
        <p:xfrm>
          <a:off x="457200" y="1981202"/>
          <a:ext cx="8153400" cy="3779685"/>
        </p:xfrm>
        <a:graphic>
          <a:graphicData uri="http://schemas.openxmlformats.org/drawingml/2006/table">
            <a:tbl>
              <a:tblPr/>
              <a:tblGrid>
                <a:gridCol w="2038350">
                  <a:extLst>
                    <a:ext uri="{9D8B030D-6E8A-4147-A177-3AD203B41FA5}">
                      <a16:colId xmlns:a16="http://schemas.microsoft.com/office/drawing/2014/main" val="20000"/>
                    </a:ext>
                  </a:extLst>
                </a:gridCol>
                <a:gridCol w="3785507">
                  <a:extLst>
                    <a:ext uri="{9D8B030D-6E8A-4147-A177-3AD203B41FA5}">
                      <a16:colId xmlns:a16="http://schemas.microsoft.com/office/drawing/2014/main" val="20001"/>
                    </a:ext>
                  </a:extLst>
                </a:gridCol>
                <a:gridCol w="1239523">
                  <a:extLst>
                    <a:ext uri="{9D8B030D-6E8A-4147-A177-3AD203B41FA5}">
                      <a16:colId xmlns:a16="http://schemas.microsoft.com/office/drawing/2014/main" val="20002"/>
                    </a:ext>
                  </a:extLst>
                </a:gridCol>
                <a:gridCol w="1090020">
                  <a:extLst>
                    <a:ext uri="{9D8B030D-6E8A-4147-A177-3AD203B41FA5}">
                      <a16:colId xmlns:a16="http://schemas.microsoft.com/office/drawing/2014/main" val="20003"/>
                    </a:ext>
                  </a:extLst>
                </a:gridCol>
              </a:tblGrid>
              <a:tr h="3980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Decrease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Increase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K92 Public Works Expenses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West/Woburn video detection processor$15,000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Electrical cabinet $40,000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$55,000</a:t>
                      </a:r>
                    </a:p>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7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K93 Snow &amp; 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Estimate as of 3/10/22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$200,000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15924709"/>
                  </a:ext>
                </a:extLst>
              </a:tr>
              <a:tr h="357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Subtotals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$430,000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$898,000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Net Operating Expenses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$468,000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56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From Free Cash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$468,000</a:t>
                      </a:r>
                    </a:p>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7391400" y="457200"/>
            <a:ext cx="14478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56244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sz="2800" dirty="0"/>
              <a:t>2022 Annual Town Meeting</a:t>
            </a:r>
            <a:br>
              <a:rPr lang="en-US" sz="2800" dirty="0"/>
            </a:br>
            <a:r>
              <a:rPr lang="en-US" sz="2400" dirty="0"/>
              <a:t>Article 5</a:t>
            </a:r>
          </a:p>
        </p:txBody>
      </p:sp>
      <p:sp>
        <p:nvSpPr>
          <p:cNvPr id="429059" name="Rectangle 3"/>
          <p:cNvSpPr>
            <a:spLocks noGrp="1" noChangeArrowheads="1"/>
          </p:cNvSpPr>
          <p:nvPr>
            <p:ph type="body" sz="half" idx="1"/>
          </p:nvPr>
        </p:nvSpPr>
        <p:spPr>
          <a:xfrm>
            <a:off x="380999" y="1600200"/>
            <a:ext cx="8534399" cy="3352800"/>
          </a:xfrm>
        </p:spPr>
        <p:txBody>
          <a:bodyPr/>
          <a:lstStyle/>
          <a:p>
            <a:pPr>
              <a:buFontTx/>
              <a:buNone/>
            </a:pPr>
            <a:r>
              <a:rPr lang="en-US" sz="2000" dirty="0"/>
              <a:t>Authorizes these changes to FY22 Enterprise Fund budget:</a:t>
            </a:r>
          </a:p>
          <a:p>
            <a:pPr>
              <a:buFontTx/>
              <a:buNone/>
            </a:pPr>
            <a:endParaRPr lang="en-US" sz="2000" dirty="0"/>
          </a:p>
          <a:p>
            <a:pPr>
              <a:buFont typeface="Wingdings" pitchFamily="2" charset="2"/>
              <a:buNone/>
            </a:pPr>
            <a:endParaRPr lang="en-US" sz="2000" b="0" dirty="0"/>
          </a:p>
        </p:txBody>
      </p:sp>
      <p:graphicFrame>
        <p:nvGraphicFramePr>
          <p:cNvPr id="429189" name="Group 133"/>
          <p:cNvGraphicFramePr>
            <a:graphicFrameLocks noGrp="1"/>
          </p:cNvGraphicFramePr>
          <p:nvPr>
            <p:ph sz="half" idx="2"/>
            <p:extLst>
              <p:ext uri="{D42A27DB-BD31-4B8C-83A1-F6EECF244321}">
                <p14:modId xmlns:p14="http://schemas.microsoft.com/office/powerpoint/2010/main" val="2813660270"/>
              </p:ext>
            </p:extLst>
          </p:nvPr>
        </p:nvGraphicFramePr>
        <p:xfrm>
          <a:off x="457200" y="1981202"/>
          <a:ext cx="8153400" cy="4049748"/>
        </p:xfrm>
        <a:graphic>
          <a:graphicData uri="http://schemas.openxmlformats.org/drawingml/2006/table">
            <a:tbl>
              <a:tblPr/>
              <a:tblGrid>
                <a:gridCol w="2038350">
                  <a:extLst>
                    <a:ext uri="{9D8B030D-6E8A-4147-A177-3AD203B41FA5}">
                      <a16:colId xmlns:a16="http://schemas.microsoft.com/office/drawing/2014/main" val="20000"/>
                    </a:ext>
                  </a:extLst>
                </a:gridCol>
                <a:gridCol w="3785507">
                  <a:extLst>
                    <a:ext uri="{9D8B030D-6E8A-4147-A177-3AD203B41FA5}">
                      <a16:colId xmlns:a16="http://schemas.microsoft.com/office/drawing/2014/main" val="20001"/>
                    </a:ext>
                  </a:extLst>
                </a:gridCol>
                <a:gridCol w="1239523">
                  <a:extLst>
                    <a:ext uri="{9D8B030D-6E8A-4147-A177-3AD203B41FA5}">
                      <a16:colId xmlns:a16="http://schemas.microsoft.com/office/drawing/2014/main" val="20002"/>
                    </a:ext>
                  </a:extLst>
                </a:gridCol>
                <a:gridCol w="1090020">
                  <a:extLst>
                    <a:ext uri="{9D8B030D-6E8A-4147-A177-3AD203B41FA5}">
                      <a16:colId xmlns:a16="http://schemas.microsoft.com/office/drawing/2014/main" val="20003"/>
                    </a:ext>
                  </a:extLst>
                </a:gridCol>
              </a:tblGrid>
              <a:tr h="3980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Line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Decrease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Increase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W99 Water EF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Water main project $400,000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Fiber network repairs $6,000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Water Rate Study $13,000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$419,000</a:t>
                      </a:r>
                    </a:p>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7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S99 Sewer EF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Downtown Sewer project additional funding $150,000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Fiber network repairs $6,000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Sewer Rate Study $13,000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rPr>
                        <a:t>$169,000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5188661"/>
                  </a:ext>
                </a:extLst>
              </a:tr>
              <a:tr h="357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Subtotals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$588,000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Net Operating Expenses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$588,000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56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From Water EF Reserves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From Sewer EF Reserves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Arial" charset="0"/>
                        </a:rPr>
                        <a:t>$419,000</a:t>
                      </a:r>
                    </a:p>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Arial" charset="0"/>
                        </a:rPr>
                        <a:t>$169,000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7391400" y="457200"/>
            <a:ext cx="1447801"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374505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n-US" sz="2800" dirty="0"/>
              <a:t>2022 Annual Town Meeting</a:t>
            </a:r>
            <a:br>
              <a:rPr lang="en-US" dirty="0"/>
            </a:br>
            <a:r>
              <a:rPr lang="en-US" sz="2400" dirty="0"/>
              <a:t>Article 6</a:t>
            </a:r>
            <a:endParaRPr lang="en-US" sz="2400" b="0" dirty="0"/>
          </a:p>
        </p:txBody>
      </p:sp>
      <p:sp>
        <p:nvSpPr>
          <p:cNvPr id="462851" name="Rectangle 3"/>
          <p:cNvSpPr>
            <a:spLocks noGrp="1" noChangeArrowheads="1"/>
          </p:cNvSpPr>
          <p:nvPr>
            <p:ph type="body" idx="1"/>
          </p:nvPr>
        </p:nvSpPr>
        <p:spPr>
          <a:xfrm>
            <a:off x="685800" y="1981200"/>
            <a:ext cx="7772400" cy="4267200"/>
          </a:xfrm>
        </p:spPr>
        <p:txBody>
          <a:bodyPr/>
          <a:lstStyle/>
          <a:p>
            <a:pPr marL="0" indent="0">
              <a:buNone/>
            </a:pPr>
            <a:r>
              <a:rPr lang="en-US" sz="2000" b="0" dirty="0"/>
              <a:t>Prior Year’s Bills – Not Applicable, recommend that this article be tabled.</a:t>
            </a:r>
          </a:p>
        </p:txBody>
      </p:sp>
      <p:sp>
        <p:nvSpPr>
          <p:cNvPr id="4" name="TextBox 3"/>
          <p:cNvSpPr txBox="1"/>
          <p:nvPr/>
        </p:nvSpPr>
        <p:spPr>
          <a:xfrm>
            <a:off x="7620001" y="457200"/>
            <a:ext cx="1219200" cy="307777"/>
          </a:xfrm>
          <a:prstGeom prst="rect">
            <a:avLst/>
          </a:prstGeom>
          <a:noFill/>
        </p:spPr>
        <p:txBody>
          <a:bodyPr wrap="square" rtlCol="0">
            <a:spAutoFit/>
          </a:bodyPr>
          <a:lstStyle/>
          <a:p>
            <a:r>
              <a:rPr lang="en-US" sz="1400" dirty="0">
                <a:latin typeface="+mn-lt"/>
              </a:rPr>
              <a:t>Pages</a:t>
            </a:r>
          </a:p>
        </p:txBody>
      </p:sp>
    </p:spTree>
    <p:extLst>
      <p:ext uri="{BB962C8B-B14F-4D97-AF65-F5344CB8AC3E}">
        <p14:creationId xmlns:p14="http://schemas.microsoft.com/office/powerpoint/2010/main" val="7777649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4"/>
  <p:tag name="TPOS" val="2"/>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19517</TotalTime>
  <Words>1790</Words>
  <Application>Microsoft Office PowerPoint</Application>
  <PresentationFormat>On-screen Show (4:3)</PresentationFormat>
  <Paragraphs>305</Paragraphs>
  <Slides>26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Impact</vt:lpstr>
      <vt:lpstr>Times New Roman</vt:lpstr>
      <vt:lpstr>Wingdings</vt:lpstr>
      <vt:lpstr>Default Design</vt:lpstr>
      <vt:lpstr>Town of Reading</vt:lpstr>
      <vt:lpstr>2022 Annual Town Meeting Article 4</vt:lpstr>
      <vt:lpstr>2022 Annual Town Meeting Article 4 (continued)</vt:lpstr>
      <vt:lpstr>2022 Annual Town Meeting Article 4 (continued)</vt:lpstr>
      <vt:lpstr>2022 Annual Town Meeting Article 5</vt:lpstr>
      <vt:lpstr>2022 Annual Town Meeting Article 5 </vt:lpstr>
      <vt:lpstr>2022 Annual Town Meeting Article 5</vt:lpstr>
      <vt:lpstr>2022 Annual Town Meeting Article 5</vt:lpstr>
      <vt:lpstr>2022 Annual Town Meeting Article 6</vt:lpstr>
      <vt:lpstr>2022 Annual Town Meeting Article 7 </vt:lpstr>
      <vt:lpstr>2022 Annual Town Meeting Article 8</vt:lpstr>
      <vt:lpstr>2022 Annual Town Meeting Article 9 </vt:lpstr>
      <vt:lpstr>2022 Annual Town Meeting Article 9 continued</vt:lpstr>
      <vt:lpstr>2022 Annual Town Meeting Article 10</vt:lpstr>
      <vt:lpstr>2022 Annual Town Meeting Article 11 </vt:lpstr>
      <vt:lpstr>2022 Annual Town Meeting Article 12</vt:lpstr>
      <vt:lpstr>2022 Annual Town Meeting Article 12 Continued</vt:lpstr>
      <vt:lpstr>2022 Annual Town Meeting Article 13</vt:lpstr>
      <vt:lpstr>2022 Annual Town Meeting Article 13 Continued</vt:lpstr>
      <vt:lpstr>2022 Annual Town Meeting Article 14</vt:lpstr>
      <vt:lpstr>2022 Annual Town Meeting Article 14 Continued</vt:lpstr>
      <vt:lpstr>2022 Annual Town Meeting Article 15 </vt:lpstr>
      <vt:lpstr>2022 Annual Town Meeting Article 16</vt:lpstr>
      <vt:lpstr>2022 Annual Town Meeting Article 17 Chapter 90 Allocation</vt:lpstr>
      <vt:lpstr>2022 Annual Town Meeting Article 18</vt:lpstr>
      <vt:lpstr>2022 Annual Town Meeting Article 19 </vt:lpstr>
    </vt:vector>
  </TitlesOfParts>
  <Company>burlington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GAL</dc:creator>
  <cp:lastModifiedBy>Fidel Maltez</cp:lastModifiedBy>
  <cp:revision>1031</cp:revision>
  <cp:lastPrinted>2018-04-16T17:50:47Z</cp:lastPrinted>
  <dcterms:created xsi:type="dcterms:W3CDTF">2005-04-27T21:40:35Z</dcterms:created>
  <dcterms:modified xsi:type="dcterms:W3CDTF">2022-04-07T02:46:47Z</dcterms:modified>
</cp:coreProperties>
</file>