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28" r:id="rId2"/>
    <p:sldId id="494" r:id="rId3"/>
    <p:sldId id="455" r:id="rId4"/>
    <p:sldId id="493" r:id="rId5"/>
    <p:sldId id="481" r:id="rId6"/>
    <p:sldId id="476" r:id="rId7"/>
    <p:sldId id="486" r:id="rId8"/>
    <p:sldId id="508" r:id="rId9"/>
    <p:sldId id="400" r:id="rId10"/>
    <p:sldId id="509" r:id="rId11"/>
    <p:sldId id="458" r:id="rId12"/>
    <p:sldId id="504" r:id="rId13"/>
    <p:sldId id="466" r:id="rId14"/>
    <p:sldId id="520" r:id="rId15"/>
    <p:sldId id="392" r:id="rId16"/>
    <p:sldId id="433" r:id="rId17"/>
    <p:sldId id="394" r:id="rId18"/>
    <p:sldId id="395" r:id="rId19"/>
    <p:sldId id="413" r:id="rId20"/>
    <p:sldId id="505" r:id="rId21"/>
    <p:sldId id="468" r:id="rId22"/>
    <p:sldId id="502" r:id="rId23"/>
    <p:sldId id="469" r:id="rId24"/>
    <p:sldId id="396" r:id="rId25"/>
    <p:sldId id="445" r:id="rId26"/>
    <p:sldId id="467" r:id="rId27"/>
    <p:sldId id="398" r:id="rId28"/>
    <p:sldId id="498" r:id="rId29"/>
    <p:sldId id="497" r:id="rId30"/>
    <p:sldId id="423" r:id="rId31"/>
    <p:sldId id="470" r:id="rId32"/>
    <p:sldId id="424" r:id="rId33"/>
    <p:sldId id="414" r:id="rId34"/>
    <p:sldId id="503" r:id="rId35"/>
    <p:sldId id="518" r:id="rId36"/>
    <p:sldId id="517" r:id="rId37"/>
    <p:sldId id="454" r:id="rId38"/>
  </p:sldIdLst>
  <p:sldSz cx="9144000" cy="6858000" type="screen4x3"/>
  <p:notesSz cx="7010400" cy="9296400"/>
  <p:custDataLst>
    <p:tags r:id="rId4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W. LeLacheur" initials="RWL" lastIdx="0" clrIdx="0">
    <p:extLst>
      <p:ext uri="{19B8F6BF-5375-455C-9EA6-DF929625EA0E}">
        <p15:presenceInfo xmlns:p15="http://schemas.microsoft.com/office/powerpoint/2012/main" userId="Robert W. LeLach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82256" autoAdjust="0"/>
  </p:normalViewPr>
  <p:slideViewPr>
    <p:cSldViewPr>
      <p:cViewPr varScale="1">
        <p:scale>
          <a:sx n="80" d="100"/>
          <a:sy n="80" d="100"/>
        </p:scale>
        <p:origin x="621" y="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716" y="-84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6" tIns="46584" rIns="93166" bIns="46584" numCol="1" anchor="t" anchorCtr="0" compatLnSpc="1">
            <a:prstTxWarp prst="textNoShape">
              <a:avLst/>
            </a:prstTxWarp>
          </a:bodyPr>
          <a:lstStyle>
            <a:lvl1pPr defTabSz="930634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6" tIns="46584" rIns="93166" bIns="46584" numCol="1" anchor="t" anchorCtr="0" compatLnSpc="1">
            <a:prstTxWarp prst="textNoShape">
              <a:avLst/>
            </a:prstTxWarp>
          </a:bodyPr>
          <a:lstStyle>
            <a:lvl1pPr algn="r" defTabSz="930634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5"/>
            <a:ext cx="3038475" cy="465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6" tIns="46584" rIns="93166" bIns="46584" numCol="1" anchor="b" anchorCtr="0" compatLnSpc="1">
            <a:prstTxWarp prst="textNoShape">
              <a:avLst/>
            </a:prstTxWarp>
          </a:bodyPr>
          <a:lstStyle>
            <a:lvl1pPr defTabSz="930634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6" tIns="46584" rIns="93166" bIns="46584" numCol="1" anchor="b" anchorCtr="0" compatLnSpc="1">
            <a:prstTxWarp prst="textNoShape">
              <a:avLst/>
            </a:prstTxWarp>
          </a:bodyPr>
          <a:lstStyle>
            <a:lvl1pPr algn="r" defTabSz="930634">
              <a:defRPr sz="1200">
                <a:cs typeface="+mn-cs"/>
              </a:defRPr>
            </a:lvl1pPr>
          </a:lstStyle>
          <a:p>
            <a:pPr>
              <a:defRPr/>
            </a:pPr>
            <a:fld id="{950C595F-C5AE-423E-94FA-B74238A424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493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6" tIns="46584" rIns="93166" bIns="46584" numCol="1" anchor="t" anchorCtr="0" compatLnSpc="1">
            <a:prstTxWarp prst="textNoShape">
              <a:avLst/>
            </a:prstTxWarp>
          </a:bodyPr>
          <a:lstStyle>
            <a:lvl1pPr defTabSz="930634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6" tIns="46584" rIns="93166" bIns="46584" numCol="1" anchor="t" anchorCtr="0" compatLnSpc="1">
            <a:prstTxWarp prst="textNoShape">
              <a:avLst/>
            </a:prstTxWarp>
          </a:bodyPr>
          <a:lstStyle>
            <a:lvl1pPr algn="r" defTabSz="930634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8015"/>
            <a:ext cx="5140325" cy="4181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6" tIns="46584" rIns="93166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5"/>
            <a:ext cx="3038475" cy="465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6" tIns="46584" rIns="93166" bIns="46584" numCol="1" anchor="b" anchorCtr="0" compatLnSpc="1">
            <a:prstTxWarp prst="textNoShape">
              <a:avLst/>
            </a:prstTxWarp>
          </a:bodyPr>
          <a:lstStyle>
            <a:lvl1pPr defTabSz="930634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6" tIns="46584" rIns="93166" bIns="46584" numCol="1" anchor="b" anchorCtr="0" compatLnSpc="1">
            <a:prstTxWarp prst="textNoShape">
              <a:avLst/>
            </a:prstTxWarp>
          </a:bodyPr>
          <a:lstStyle>
            <a:lvl1pPr algn="r" defTabSz="930634">
              <a:defRPr sz="1200">
                <a:cs typeface="+mn-cs"/>
              </a:defRPr>
            </a:lvl1pPr>
          </a:lstStyle>
          <a:p>
            <a:pPr>
              <a:defRPr/>
            </a:pPr>
            <a:fld id="{BCCB7B9C-5C98-435E-8543-ABA3DA9B06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041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4275F5C5-6519-47DA-A5F0-60091672BA1B}" type="slidenum">
              <a:rPr lang="en-US" sz="1200" smtClean="0"/>
              <a:pPr eaLnBrk="1" hangingPunct="1">
                <a:defRPr/>
              </a:pPr>
              <a:t>1</a:t>
            </a:fld>
            <a:endParaRPr lang="en-US" sz="1200" dirty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completes the section on shared costs, let’s pause for comments or 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B7B9C-5C98-435E-8543-ABA3DA9B06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0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7E2A10A0-A910-4C9C-A07D-C4F2CB01B7BB}" type="slidenum">
              <a:rPr lang="en-US" sz="1200" smtClean="0"/>
              <a:pPr eaLnBrk="1" hangingPunct="1">
                <a:defRPr/>
              </a:pPr>
              <a:t>14</a:t>
            </a:fld>
            <a:endParaRPr lang="en-US" sz="1200" dirty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4366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C6D1198E-2EB7-46DF-87E2-AA06187612A3}" type="slidenum">
              <a:rPr lang="en-US" sz="1200" smtClean="0"/>
              <a:pPr eaLnBrk="1" hangingPunct="1">
                <a:defRPr/>
              </a:pPr>
              <a:t>15</a:t>
            </a:fld>
            <a:endParaRPr lang="en-US" sz="1200" dirty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 txBox="1">
            <a:spLocks noGrp="1" noChangeArrowheads="1"/>
          </p:cNvSpPr>
          <p:nvPr/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defTabSz="911225"/>
            <a:fld id="{CAB9651C-CA7A-4C40-B48D-44BF07A0A1A7}" type="slidenum">
              <a:rPr lang="en-US" altLang="en-US" sz="1200"/>
              <a:pPr algn="r" defTabSz="911225"/>
              <a:t>16</a:t>
            </a:fld>
            <a:endParaRPr lang="en-US" altLang="en-US" sz="1200" dirty="0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7A81004F-4C5D-450F-B223-BE655F7D38E3}" type="slidenum">
              <a:rPr lang="en-US" sz="1200" smtClean="0"/>
              <a:pPr eaLnBrk="1" hangingPunct="1">
                <a:defRPr/>
              </a:pPr>
              <a:t>17</a:t>
            </a:fld>
            <a:endParaRPr lang="en-US" sz="1200" dirty="0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909D553-CE00-4CF6-BC98-68AF1FC4FB4F}" type="slidenum">
              <a:rPr lang="en-US" sz="1200" smtClean="0"/>
              <a:pPr eaLnBrk="1" hangingPunct="1">
                <a:defRPr/>
              </a:pPr>
              <a:t>18</a:t>
            </a:fld>
            <a:endParaRPr lang="en-US" sz="1200" dirty="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39FFDCF7-BD8E-454D-8720-DA07F78CDF8C}" type="slidenum">
              <a:rPr lang="en-US" sz="1200" smtClean="0"/>
              <a:pPr eaLnBrk="1" hangingPunct="1">
                <a:defRPr/>
              </a:pPr>
              <a:t>19</a:t>
            </a:fld>
            <a:endParaRPr lang="en-US" sz="1200" dirty="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39FFDCF7-BD8E-454D-8720-DA07F78CDF8C}" type="slidenum">
              <a:rPr lang="en-US" sz="1200" smtClean="0"/>
              <a:pPr eaLnBrk="1" hangingPunct="1">
                <a:defRPr/>
              </a:pPr>
              <a:t>20</a:t>
            </a:fld>
            <a:endParaRPr lang="en-US" sz="1200" dirty="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63065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 txBox="1">
            <a:spLocks noGrp="1" noChangeArrowheads="1"/>
          </p:cNvSpPr>
          <p:nvPr/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defTabSz="911225"/>
            <a:fld id="{8D6CC1D8-1F29-403D-B44E-80609CB0CF59}" type="slidenum">
              <a:rPr lang="en-US" altLang="en-US" sz="1200"/>
              <a:pPr algn="r" defTabSz="911225"/>
              <a:t>21</a:t>
            </a:fld>
            <a:endParaRPr lang="en-US" altLang="en-US" sz="1200" dirty="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 txBox="1">
            <a:spLocks noGrp="1" noChangeArrowheads="1"/>
          </p:cNvSpPr>
          <p:nvPr/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defTabSz="911225"/>
            <a:fld id="{8D6CC1D8-1F29-403D-B44E-80609CB0CF59}" type="slidenum">
              <a:rPr lang="en-US" altLang="en-US" sz="1200"/>
              <a:pPr algn="r" defTabSz="911225"/>
              <a:t>22</a:t>
            </a:fld>
            <a:endParaRPr lang="en-US" altLang="en-US" sz="1200" dirty="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2910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B7B9C-5C98-435E-8543-ABA3DA9B06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2116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 txBox="1">
            <a:spLocks noGrp="1" noChangeArrowheads="1"/>
          </p:cNvSpPr>
          <p:nvPr/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defTabSz="911225"/>
            <a:fld id="{07E04B8E-8BB9-4F35-B941-775D9AA5C539}" type="slidenum">
              <a:rPr lang="en-US" altLang="en-US" sz="1200"/>
              <a:pPr algn="r" defTabSz="911225"/>
              <a:t>23</a:t>
            </a:fld>
            <a:endParaRPr lang="en-US" altLang="en-US" sz="1200" dirty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A6AC9FD7-E9CC-47C1-8850-AF37DEA27C99}" type="slidenum">
              <a:rPr lang="en-US" sz="1200" smtClean="0"/>
              <a:pPr eaLnBrk="1" hangingPunct="1">
                <a:defRPr/>
              </a:pPr>
              <a:t>24</a:t>
            </a:fld>
            <a:endParaRPr lang="en-US" sz="1200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 txBox="1">
            <a:spLocks noGrp="1" noChangeArrowheads="1"/>
          </p:cNvSpPr>
          <p:nvPr/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defTabSz="911225"/>
            <a:fld id="{92CBB0FE-5BC8-4A8F-8068-1A2A515ED374}" type="slidenum">
              <a:rPr lang="en-US" altLang="en-US" sz="1200"/>
              <a:pPr algn="r" defTabSz="911225"/>
              <a:t>25</a:t>
            </a:fld>
            <a:endParaRPr lang="en-US" altLang="en-US" sz="1200" dirty="0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 txBox="1">
            <a:spLocks noGrp="1" noChangeArrowheads="1"/>
          </p:cNvSpPr>
          <p:nvPr/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defTabSz="911225"/>
            <a:fld id="{0A98C850-DEB1-44BA-94D5-A4FC20F8AB99}" type="slidenum">
              <a:rPr lang="en-US" altLang="en-US" sz="1200"/>
              <a:pPr algn="r" defTabSz="911225"/>
              <a:t>26</a:t>
            </a:fld>
            <a:endParaRPr lang="en-US" altLang="en-US" sz="1200" dirty="0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2F0CEB7-B9FC-4C07-BF77-05A6AD9A4838}" type="slidenum">
              <a:rPr lang="en-US" sz="1200" smtClean="0"/>
              <a:pPr eaLnBrk="1" hangingPunct="1">
                <a:defRPr/>
              </a:pPr>
              <a:t>27</a:t>
            </a:fld>
            <a:endParaRPr lang="en-US" sz="1200" dirty="0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2F0CEB7-B9FC-4C07-BF77-05A6AD9A4838}" type="slidenum">
              <a:rPr lang="en-US" sz="1200" smtClean="0"/>
              <a:pPr eaLnBrk="1" hangingPunct="1">
                <a:defRPr/>
              </a:pPr>
              <a:t>28</a:t>
            </a:fld>
            <a:endParaRPr lang="en-US" sz="1200" dirty="0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 txBox="1">
            <a:spLocks noGrp="1" noChangeArrowheads="1"/>
          </p:cNvSpPr>
          <p:nvPr/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defTabSz="911225"/>
            <a:fld id="{828AB2A0-92D2-4613-B79C-7952C8BD9838}" type="slidenum">
              <a:rPr lang="en-US" altLang="en-US" sz="1200"/>
              <a:pPr algn="r" defTabSz="911225"/>
              <a:t>30</a:t>
            </a:fld>
            <a:endParaRPr lang="en-US" altLang="en-US" sz="1200" dirty="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 txBox="1">
            <a:spLocks noGrp="1" noChangeArrowheads="1"/>
          </p:cNvSpPr>
          <p:nvPr/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defTabSz="911225"/>
            <a:fld id="{F9A053C1-751B-49AA-A65C-625523AFC276}" type="slidenum">
              <a:rPr lang="en-US" altLang="en-US" sz="1200"/>
              <a:pPr algn="r" defTabSz="911225"/>
              <a:t>31</a:t>
            </a:fld>
            <a:endParaRPr lang="en-US" altLang="en-US" sz="1200" dirty="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 txBox="1">
            <a:spLocks noGrp="1" noChangeArrowheads="1"/>
          </p:cNvSpPr>
          <p:nvPr/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defTabSz="911225"/>
            <a:fld id="{8F1DFDB6-04F0-44DB-8580-3D6A3AEB9963}" type="slidenum">
              <a:rPr lang="en-US" altLang="en-US" sz="1200"/>
              <a:pPr algn="r" defTabSz="911225"/>
              <a:t>32</a:t>
            </a:fld>
            <a:endParaRPr lang="en-US" altLang="en-US" sz="1200" dirty="0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0375C7B2-D11E-40F6-9ADA-1AE991F296EC}" type="slidenum">
              <a:rPr lang="en-US" sz="1200" smtClean="0"/>
              <a:pPr eaLnBrk="1" hangingPunct="1">
                <a:defRPr/>
              </a:pPr>
              <a:t>33</a:t>
            </a:fld>
            <a:endParaRPr lang="en-US" sz="1200" dirty="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B7B9C-5C98-435E-8543-ABA3DA9B06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1823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0375C7B2-D11E-40F6-9ADA-1AE991F296EC}" type="slidenum">
              <a:rPr lang="en-US" sz="1200" smtClean="0"/>
              <a:pPr eaLnBrk="1" hangingPunct="1">
                <a:defRPr/>
              </a:pPr>
              <a:t>34</a:t>
            </a:fld>
            <a:endParaRPr lang="en-US" sz="1200" dirty="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0375C7B2-D11E-40F6-9ADA-1AE991F296EC}" type="slidenum">
              <a:rPr lang="en-US" sz="1200" smtClean="0"/>
              <a:pPr eaLnBrk="1" hangingPunct="1">
                <a:defRPr/>
              </a:pPr>
              <a:t>35</a:t>
            </a:fld>
            <a:endParaRPr lang="en-US" sz="1200" dirty="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15930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B7B9C-5C98-435E-8543-ABA3DA9B06EA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774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B7B9C-5C98-435E-8543-ABA3DA9B06EA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532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B7B9C-5C98-435E-8543-ABA3DA9B06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890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B7B9C-5C98-435E-8543-ABA3DA9B06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19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348CB7B5-BF05-4189-ACA6-2791733CFED6}" type="slidenum">
              <a:rPr lang="en-US" sz="1200" smtClean="0"/>
              <a:pPr eaLnBrk="1" hangingPunct="1">
                <a:defRPr/>
              </a:pPr>
              <a:t>9</a:t>
            </a:fld>
            <a:endParaRPr lang="en-US" sz="1200" dirty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 txBox="1">
            <a:spLocks noGrp="1" noChangeArrowheads="1"/>
          </p:cNvSpPr>
          <p:nvPr/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defTabSz="911225"/>
            <a:fld id="{59E6AE38-C5CB-473C-A710-DE494101789C}" type="slidenum">
              <a:rPr lang="en-US" altLang="en-US" sz="1200"/>
              <a:pPr algn="r" defTabSz="911225"/>
              <a:t>10</a:t>
            </a:fld>
            <a:endParaRPr lang="en-US" altLang="en-US" sz="1200" dirty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1634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 txBox="1">
            <a:spLocks noGrp="1" noChangeArrowheads="1"/>
          </p:cNvSpPr>
          <p:nvPr/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defTabSz="911225"/>
            <a:fld id="{59E6AE38-C5CB-473C-A710-DE494101789C}" type="slidenum">
              <a:rPr lang="en-US" altLang="en-US" sz="1200"/>
              <a:pPr algn="r" defTabSz="911225"/>
              <a:t>11</a:t>
            </a:fld>
            <a:endParaRPr lang="en-US" altLang="en-US" sz="1200" dirty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Short detour about tax bills for perspective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B7B9C-5C98-435E-8543-ABA3DA9B06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80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2AFBE-FB37-4F1D-BEF7-076DBB8B4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E4570-4A25-4B2F-A086-D552CF486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F20C0-224B-4047-A38F-CD8FCB7C7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4A3CF-220B-4500-8253-2FF762B799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92210-F3CA-46A5-A0C4-17D1A63F9E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2DDCD-7A38-427C-B7D4-2802A63879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7308-2E32-4A79-8DB7-90BC1878DD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9D1F6-39BA-4C4D-93B8-614DF2E9E9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D025-4845-4E0C-8CA5-69BDE2BE12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06EC2-084A-4059-9066-7EE31830FB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1E62F-6D0B-4104-A8D7-85D99FF1E9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7BEAE-9228-41A4-8A0F-11368CF4A1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FAFF-28F3-4F26-903D-918CBBE60D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7F3C8-87EA-413D-8E9F-721A054F69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11"/>
          <p:cNvSpPr>
            <a:spLocks noChangeArrowheads="1" noChangeShapeType="1" noTextEdit="1"/>
          </p:cNvSpPr>
          <p:nvPr/>
        </p:nvSpPr>
        <p:spPr bwMode="auto">
          <a:xfrm>
            <a:off x="228600" y="457200"/>
            <a:ext cx="16764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760000"/>
                    </a:gs>
                    <a:gs pos="50000">
                      <a:srgbClr val="FF0000"/>
                    </a:gs>
                    <a:gs pos="100000">
                      <a:srgbClr val="7600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_______________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6C594E2-A7DA-4716-BC17-16FD6DAB48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20" descr="readi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85800" y="228600"/>
            <a:ext cx="749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RMH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708400"/>
            <a:ext cx="40386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5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/>
              <a:t>Town of Reading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dirty="0"/>
              <a:t>	</a:t>
            </a:r>
            <a:endParaRPr lang="en-US" altLang="en-US" sz="2000" dirty="0"/>
          </a:p>
          <a:p>
            <a:pPr algn="ctr" eaLnBrk="1" hangingPunct="1">
              <a:buFontTx/>
              <a:buNone/>
            </a:pPr>
            <a:r>
              <a:rPr lang="en-US" altLang="en-US" dirty="0"/>
              <a:t>FY23 Budget</a:t>
            </a:r>
          </a:p>
        </p:txBody>
      </p:sp>
      <p:sp>
        <p:nvSpPr>
          <p:cNvPr id="18436" name="Rectangle 8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br>
              <a:rPr lang="en-US" altLang="en-US" sz="2000" dirty="0"/>
            </a:br>
            <a:endParaRPr lang="en-US" altLang="en-US" sz="2000" dirty="0"/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algn="ctr" eaLnBrk="1" hangingPunct="1">
              <a:buFontTx/>
              <a:buNone/>
            </a:pPr>
            <a:r>
              <a:rPr lang="en-US" altLang="en-US" sz="2000" dirty="0"/>
              <a:t>Town Meeting</a:t>
            </a:r>
          </a:p>
          <a:p>
            <a:pPr algn="ctr" eaLnBrk="1" hangingPunct="1">
              <a:buFontTx/>
              <a:buNone/>
            </a:pPr>
            <a:r>
              <a:rPr lang="en-US" altLang="en-US" sz="2000" dirty="0"/>
              <a:t>April 25, 2022</a:t>
            </a:r>
          </a:p>
        </p:txBody>
      </p:sp>
      <p:pic>
        <p:nvPicPr>
          <p:cNvPr id="18437" name="Picture 11" descr="townhallsp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762000" y="1981200"/>
            <a:ext cx="3657600" cy="274320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FY23 Capital (C99)</a:t>
            </a:r>
            <a:br>
              <a:rPr lang="en-US" altLang="en-US" sz="2800" dirty="0"/>
            </a:br>
            <a:endParaRPr lang="en-US" altLang="en-US" sz="2000" dirty="0"/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600200"/>
            <a:ext cx="762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u="sng" dirty="0">
                <a:solidFill>
                  <a:srgbClr val="006600"/>
                </a:solidFill>
              </a:rPr>
              <a:t>Proposed Capital spending			$2,681,000 	-24.9%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  62k 	Permanent Building Committee, RISE playground design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110k 	School technology projects and phone upgrade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100k	Town technology projects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  15k 	School – carpeting/flooring at Parker 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  15k	Town Buildings – various doors &amp; window repairs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  10k	Library –shelving and equipment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      $       25k	Playground improvements at Memorial Park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435k	PS – replace ambulance, related equip, and fire hoses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 	$     925k	Road repairs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200k	Skim coating, seal crack road repairs &amp; sidewalk repairs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100k	Parking lot and fence improvements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100k	Rock Wall repairs at Memorial Park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210k	Chipper/Loader (2008)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185k	Snow holder (2015)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150k 	Gang lawn mower (2007)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$       39k	Trailer for stump grinder and replacement trailer (1985)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600" b="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0" i="1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0" i="1" dirty="0"/>
              <a:t>	</a:t>
            </a:r>
            <a:endParaRPr lang="en-US" altLang="en-US" sz="1600" dirty="0"/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6400800" y="457200"/>
            <a:ext cx="2514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71-76</a:t>
            </a:r>
          </a:p>
          <a:p>
            <a:r>
              <a:rPr lang="en-US" altLang="en-US" i="1" dirty="0">
                <a:latin typeface="Arial" charset="0"/>
              </a:rPr>
              <a:t>Pages 207-217</a:t>
            </a:r>
          </a:p>
        </p:txBody>
      </p:sp>
    </p:spTree>
    <p:extLst>
      <p:ext uri="{BB962C8B-B14F-4D97-AF65-F5344CB8AC3E}">
        <p14:creationId xmlns:p14="http://schemas.microsoft.com/office/powerpoint/2010/main" val="1646425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FY23 Debt (D99)</a:t>
            </a:r>
            <a:br>
              <a:rPr lang="en-US" altLang="en-US" sz="2800" dirty="0"/>
            </a:br>
            <a:endParaRPr lang="en-US" altLang="en-US" sz="2000" dirty="0"/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81200"/>
            <a:ext cx="7620000" cy="3505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u="sng" dirty="0">
                <a:solidFill>
                  <a:srgbClr val="006600"/>
                </a:solidFill>
              </a:rPr>
              <a:t>Debt Service 				$5,978,366 	+25.7%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rgbClr val="006600"/>
                </a:solidFill>
              </a:rPr>
              <a:t>		</a:t>
            </a:r>
            <a:r>
              <a:rPr lang="en-US" altLang="en-US" sz="1600" b="0" dirty="0"/>
              <a:t>debt premiums paid			$       5,175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>
                <a:solidFill>
                  <a:srgbClr val="006600"/>
                </a:solidFill>
              </a:rPr>
              <a:t>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>
                <a:solidFill>
                  <a:srgbClr val="006600"/>
                </a:solidFill>
              </a:rPr>
              <a:t>		</a:t>
            </a:r>
            <a:r>
              <a:rPr lang="en-US" altLang="en-US" sz="1600" b="0" dirty="0"/>
              <a:t>within levy			$3,245,784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		</a:t>
            </a:r>
            <a:r>
              <a:rPr lang="en-US" altLang="en-US" sz="1400" b="0" i="1" dirty="0"/>
              <a:t>School buildings 		$     984,115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0" i="1" dirty="0"/>
              <a:t>			All buildings - energy		$     857,004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0" i="1" dirty="0"/>
              <a:t>			Building security		$     460,300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0" i="1" dirty="0"/>
              <a:t>			RMHS Turf II &amp; Turf I		$     602,125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0" i="1" dirty="0"/>
              <a:t>			Police Station/Public Health	$     197,939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0" i="1" dirty="0"/>
              <a:t>			Roadway Improvements	$     144,300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0" i="1" dirty="0"/>
              <a:t>	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	excluded from the levy		$2,732,582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0" dirty="0">
                <a:solidFill>
                  <a:srgbClr val="006600"/>
                </a:solidFill>
              </a:rPr>
              <a:t>		</a:t>
            </a:r>
            <a:r>
              <a:rPr lang="en-US" altLang="en-US" sz="1600" dirty="0">
                <a:solidFill>
                  <a:srgbClr val="006600"/>
                </a:solidFill>
              </a:rPr>
              <a:t>	</a:t>
            </a:r>
            <a:r>
              <a:rPr lang="en-US" altLang="en-US" sz="1400" b="0" i="1" dirty="0"/>
              <a:t>Schools (ends 2024)		  $1,364,082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 b="0" i="1" dirty="0"/>
              <a:t>			Library (ends 2025)		  $1,368,500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rgbClr val="006600"/>
              </a:solidFill>
            </a:endParaRP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7391401" y="646113"/>
            <a:ext cx="20210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76-77</a:t>
            </a:r>
          </a:p>
          <a:p>
            <a:r>
              <a:rPr lang="en-US" altLang="en-US" i="1" dirty="0">
                <a:latin typeface="Arial" charset="0"/>
              </a:rPr>
              <a:t>Pages 207-217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tx1"/>
                </a:solidFill>
              </a:rPr>
              <a:t>Debt Authorizations</a:t>
            </a:r>
            <a:endParaRPr lang="en-US" altLang="en-US" sz="28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0D99A30-40C9-40D8-9B75-AE8880E718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0" y="1371600"/>
            <a:ext cx="80772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458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Vocational Education (Line E99) </a:t>
            </a:r>
            <a:br>
              <a:rPr lang="en-US" altLang="en-US" sz="2800" dirty="0"/>
            </a:br>
            <a:r>
              <a:rPr lang="en-US" altLang="en-US" sz="2800" dirty="0"/>
              <a:t>&amp; FINCOM Reserves (Line F99)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Vocational Education	 		$840,000 	+6.6%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dirty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1600" b="0" dirty="0"/>
              <a:t>This figure annually estimates enrollment, and sometimes needs to be amended at a future Town Meeting.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800" b="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FINCOM Reserves	 		$200,000          +0.0%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400" b="0" dirty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0" dirty="0"/>
              <a:t>	</a:t>
            </a:r>
            <a:endParaRPr lang="en-US" altLang="en-US" sz="1600" b="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b="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0" dirty="0"/>
              <a:t>			</a:t>
            </a:r>
            <a:r>
              <a:rPr lang="en-US" altLang="en-US" sz="1600" b="0" i="1" dirty="0"/>
              <a:t>- Ends presentation on Shared Costs -</a:t>
            </a:r>
          </a:p>
        </p:txBody>
      </p:sp>
      <p:sp>
        <p:nvSpPr>
          <p:cNvPr id="52227" name="Text Box 4"/>
          <p:cNvSpPr txBox="1">
            <a:spLocks noChangeArrowheads="1"/>
          </p:cNvSpPr>
          <p:nvPr/>
        </p:nvSpPr>
        <p:spPr bwMode="auto">
          <a:xfrm>
            <a:off x="7461250" y="685800"/>
            <a:ext cx="1682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i="1" dirty="0">
                <a:latin typeface="Arial" charset="0"/>
              </a:rPr>
              <a:t>Page 77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Town Government Overview</a:t>
            </a:r>
            <a:br>
              <a:rPr lang="en-US" altLang="en-US" sz="2800" dirty="0"/>
            </a:br>
            <a:r>
              <a:rPr lang="en-US" altLang="en-US" sz="1400" dirty="0"/>
              <a:t>($millions unless specified)</a:t>
            </a:r>
            <a:br>
              <a:rPr lang="en-US" altLang="en-US" sz="1400" dirty="0"/>
            </a:br>
            <a:endParaRPr lang="en-US" altLang="en-US" sz="1400" dirty="0"/>
          </a:p>
        </p:txBody>
      </p:sp>
      <p:sp>
        <p:nvSpPr>
          <p:cNvPr id="62466" name="Text Placeholder 1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7010400" cy="3505200"/>
          </a:xfrm>
        </p:spPr>
        <p:txBody>
          <a:bodyPr/>
          <a:lstStyle/>
          <a:p>
            <a:pPr marL="0" indent="0">
              <a:buNone/>
            </a:pPr>
            <a:endParaRPr lang="en-US" altLang="en-US" dirty="0"/>
          </a:p>
        </p:txBody>
      </p:sp>
      <p:sp>
        <p:nvSpPr>
          <p:cNvPr id="62524" name="Text Box 7"/>
          <p:cNvSpPr txBox="1">
            <a:spLocks noChangeArrowheads="1"/>
          </p:cNvSpPr>
          <p:nvPr/>
        </p:nvSpPr>
        <p:spPr bwMode="auto">
          <a:xfrm>
            <a:off x="7010400" y="53340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      Page 67 &amp; 78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1C6B8E-E756-4B6F-8F98-04437B8DA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185357"/>
              </p:ext>
            </p:extLst>
          </p:nvPr>
        </p:nvGraphicFramePr>
        <p:xfrm>
          <a:off x="914400" y="1752600"/>
          <a:ext cx="7010400" cy="3652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9361">
                  <a:extLst>
                    <a:ext uri="{9D8B030D-6E8A-4147-A177-3AD203B41FA5}">
                      <a16:colId xmlns:a16="http://schemas.microsoft.com/office/drawing/2014/main" val="3134619572"/>
                    </a:ext>
                  </a:extLst>
                </a:gridCol>
                <a:gridCol w="1342787">
                  <a:extLst>
                    <a:ext uri="{9D8B030D-6E8A-4147-A177-3AD203B41FA5}">
                      <a16:colId xmlns:a16="http://schemas.microsoft.com/office/drawing/2014/main" val="4218553130"/>
                    </a:ext>
                  </a:extLst>
                </a:gridCol>
                <a:gridCol w="1671852">
                  <a:extLst>
                    <a:ext uri="{9D8B030D-6E8A-4147-A177-3AD203B41FA5}">
                      <a16:colId xmlns:a16="http://schemas.microsoft.com/office/drawing/2014/main" val="350190951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86549581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FY22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FY23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418474"/>
                  </a:ext>
                </a:extLst>
              </a:tr>
              <a:tr h="415333">
                <a:tc>
                  <a:txBody>
                    <a:bodyPr/>
                    <a:lstStyle/>
                    <a:p>
                      <a:r>
                        <a:rPr lang="en-US" sz="1400" dirty="0"/>
                        <a:t>Admin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+6.9%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547737"/>
                  </a:ext>
                </a:extLst>
              </a:tr>
              <a:tr h="343341">
                <a:tc>
                  <a:txBody>
                    <a:bodyPr/>
                    <a:lstStyle/>
                    <a:p>
                      <a:r>
                        <a:rPr lang="en-US" sz="1400" dirty="0"/>
                        <a:t>Public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+2.2%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854970"/>
                  </a:ext>
                </a:extLst>
              </a:tr>
              <a:tr h="343341">
                <a:tc>
                  <a:txBody>
                    <a:bodyPr/>
                    <a:lstStyle/>
                    <a:p>
                      <a:r>
                        <a:rPr lang="en-US" sz="1400" dirty="0"/>
                        <a:t>Finance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0.95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+3.9%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744488"/>
                  </a:ext>
                </a:extLst>
              </a:tr>
              <a:tr h="386286">
                <a:tc>
                  <a:txBody>
                    <a:bodyPr/>
                    <a:lstStyle/>
                    <a:p>
                      <a:r>
                        <a:rPr lang="en-US" sz="1400" dirty="0"/>
                        <a:t>Public Safety*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13.10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13.44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+2.6%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038807"/>
                  </a:ext>
                </a:extLst>
              </a:tr>
              <a:tr h="429176">
                <a:tc>
                  <a:txBody>
                    <a:bodyPr/>
                    <a:lstStyle/>
                    <a:p>
                      <a:r>
                        <a:rPr lang="en-US" sz="1400" dirty="0"/>
                        <a:t>Public 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6.49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6.66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+2.7%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464024"/>
                  </a:ext>
                </a:extLst>
              </a:tr>
              <a:tr h="343341">
                <a:tc>
                  <a:txBody>
                    <a:bodyPr/>
                    <a:lstStyle/>
                    <a:p>
                      <a:r>
                        <a:rPr lang="en-US" sz="1400" dirty="0"/>
                        <a:t>Public Library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729981"/>
                  </a:ext>
                </a:extLst>
              </a:tr>
              <a:tr h="386230">
                <a:tc>
                  <a:txBody>
                    <a:bodyPr/>
                    <a:lstStyle/>
                    <a:p>
                      <a:r>
                        <a:rPr lang="en-US" sz="1400" dirty="0"/>
                        <a:t>Facilities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116465"/>
                  </a:ext>
                </a:extLst>
              </a:tr>
              <a:tr h="472065">
                <a:tc>
                  <a:txBody>
                    <a:bodyPr/>
                    <a:lstStyle/>
                    <a:p>
                      <a:r>
                        <a:rPr lang="en-US" sz="1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31.01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32.02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+3.2%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927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296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Administrative Services +6.9%</a:t>
            </a:r>
            <a:br>
              <a:rPr lang="en-US" altLang="en-US" sz="2800" dirty="0"/>
            </a:br>
            <a:r>
              <a:rPr lang="en-US" altLang="en-US" sz="2000" dirty="0"/>
              <a:t>Wages (G91) and Expenses (G92)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848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Wages </a:t>
            </a:r>
            <a:r>
              <a:rPr lang="en-US" altLang="en-US" sz="2000" u="sng" dirty="0">
                <a:solidFill>
                  <a:srgbClr val="006600"/>
                </a:solidFill>
              </a:rPr>
              <a:t>$1,629,475</a:t>
            </a:r>
            <a:r>
              <a:rPr lang="en-US" altLang="en-US" sz="2000" dirty="0">
                <a:solidFill>
                  <a:srgbClr val="006600"/>
                </a:solidFill>
              </a:rPr>
              <a:t> </a:t>
            </a:r>
            <a:r>
              <a:rPr lang="en-US" altLang="en-US" sz="2000" dirty="0"/>
              <a:t>(+5.0%)	</a:t>
            </a:r>
            <a:r>
              <a:rPr lang="en-US" altLang="en-US" sz="2000" dirty="0">
                <a:solidFill>
                  <a:srgbClr val="006600"/>
                </a:solidFill>
              </a:rPr>
              <a:t>Expenses </a:t>
            </a:r>
            <a:r>
              <a:rPr lang="en-US" altLang="en-US" sz="2000" u="sng" dirty="0">
                <a:solidFill>
                  <a:srgbClr val="006600"/>
                </a:solidFill>
              </a:rPr>
              <a:t>$2,013,600</a:t>
            </a:r>
            <a:r>
              <a:rPr lang="en-US" altLang="en-US" sz="2000" dirty="0">
                <a:solidFill>
                  <a:srgbClr val="006600"/>
                </a:solidFill>
              </a:rPr>
              <a:t> </a:t>
            </a:r>
            <a:r>
              <a:rPr lang="en-US" altLang="en-US" sz="2000" dirty="0"/>
              <a:t>(+8.5%)</a:t>
            </a:r>
          </a:p>
          <a:p>
            <a:pPr eaLnBrk="1" hangingPunct="1">
              <a:buFontTx/>
              <a:buNone/>
            </a:pPr>
            <a:endParaRPr lang="en-US" altLang="en-US" sz="2000" b="0" dirty="0"/>
          </a:p>
          <a:p>
            <a:pPr marL="0" indent="0" eaLnBrk="1" hangingPunct="1">
              <a:buNone/>
            </a:pPr>
            <a:r>
              <a:rPr lang="en-US" altLang="en-US" sz="1600" b="0" dirty="0"/>
              <a:t>Wages</a:t>
            </a:r>
          </a:p>
          <a:p>
            <a:pPr eaLnBrk="1" hangingPunct="1"/>
            <a:r>
              <a:rPr lang="en-US" altLang="en-US" sz="1600" b="0" dirty="0"/>
              <a:t>$55k increase in elections wages, three elections in FY23 compared with one election in FY22; ~+3.75% increase otherwise</a:t>
            </a:r>
          </a:p>
          <a:p>
            <a:pPr eaLnBrk="1" hangingPunct="1"/>
            <a:r>
              <a:rPr lang="en-US" altLang="en-US" sz="1600" b="0" dirty="0"/>
              <a:t>Staffing levels remain unchanged</a:t>
            </a:r>
          </a:p>
          <a:p>
            <a:pPr eaLnBrk="1" hangingPunct="1"/>
            <a:r>
              <a:rPr lang="en-US" altLang="en-US" sz="1600" b="0" dirty="0"/>
              <a:t>$6k OT increase in Technology for special projects and night meeting support</a:t>
            </a:r>
          </a:p>
          <a:p>
            <a:pPr marL="0" indent="0" eaLnBrk="1" hangingPunct="1">
              <a:buNone/>
            </a:pPr>
            <a:r>
              <a:rPr lang="en-US" altLang="en-US" sz="1600" b="0" dirty="0"/>
              <a:t>Expenses</a:t>
            </a:r>
          </a:p>
          <a:p>
            <a:pPr eaLnBrk="1" hangingPunct="1"/>
            <a:r>
              <a:rPr lang="en-US" altLang="en-US" sz="1600" b="0" dirty="0"/>
              <a:t>$85k funding for results of the pay and class study for non-union staff</a:t>
            </a:r>
          </a:p>
          <a:p>
            <a:pPr eaLnBrk="1" hangingPunct="1"/>
            <a:r>
              <a:rPr lang="en-US" altLang="en-US" sz="1600" b="0" dirty="0"/>
              <a:t>Elections cost are up due to a tripling of elections in FY23</a:t>
            </a:r>
          </a:p>
          <a:p>
            <a:pPr eaLnBrk="1" hangingPunct="1"/>
            <a:r>
              <a:rPr lang="en-US" altLang="en-US" sz="1600" b="0" dirty="0"/>
              <a:t>$15k line item added for the Select Board to allocate funds to their appointed boards and committees.</a:t>
            </a:r>
          </a:p>
          <a:p>
            <a:pPr eaLnBrk="1" hangingPunct="1"/>
            <a:r>
              <a:rPr lang="en-US" altLang="en-US" sz="1600" b="0" dirty="0"/>
              <a:t>Partial implementation of Office 365</a:t>
            </a:r>
          </a:p>
        </p:txBody>
      </p:sp>
      <p:sp>
        <p:nvSpPr>
          <p:cNvPr id="68611" name="Text Box 6"/>
          <p:cNvSpPr txBox="1">
            <a:spLocks noChangeArrowheads="1"/>
          </p:cNvSpPr>
          <p:nvPr/>
        </p:nvSpPr>
        <p:spPr bwMode="auto">
          <a:xfrm>
            <a:off x="6781801" y="381000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80-86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Public Services +2.3%</a:t>
            </a:r>
            <a:br>
              <a:rPr lang="en-US" altLang="en-US" sz="2800" dirty="0"/>
            </a:br>
            <a:r>
              <a:rPr lang="en-US" altLang="en-US" sz="2000" dirty="0"/>
              <a:t>Wages (H91) and Expenses (H92)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81200"/>
            <a:ext cx="7696200" cy="434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Wages </a:t>
            </a:r>
            <a:r>
              <a:rPr lang="en-US" altLang="en-US" sz="2000" u="sng" dirty="0">
                <a:solidFill>
                  <a:srgbClr val="006600"/>
                </a:solidFill>
              </a:rPr>
              <a:t>$1,377,150</a:t>
            </a:r>
            <a:r>
              <a:rPr lang="en-US" altLang="en-US" sz="2000" dirty="0"/>
              <a:t> (+0.1%)	</a:t>
            </a:r>
            <a:r>
              <a:rPr lang="en-US" altLang="en-US" sz="2000" dirty="0">
                <a:solidFill>
                  <a:srgbClr val="006600"/>
                </a:solidFill>
              </a:rPr>
              <a:t>Expenses </a:t>
            </a:r>
            <a:r>
              <a:rPr lang="en-US" altLang="en-US" sz="2000" u="sng" dirty="0">
                <a:solidFill>
                  <a:srgbClr val="006600"/>
                </a:solidFill>
              </a:rPr>
              <a:t>$260,500</a:t>
            </a:r>
            <a:r>
              <a:rPr lang="en-US" altLang="en-US" sz="2000" dirty="0"/>
              <a:t> (+16.0%)</a:t>
            </a:r>
          </a:p>
          <a:p>
            <a:pPr eaLnBrk="1" hangingPunct="1">
              <a:buFontTx/>
              <a:buNone/>
            </a:pPr>
            <a:endParaRPr lang="en-US" altLang="en-US" sz="2000" b="0" dirty="0"/>
          </a:p>
          <a:p>
            <a:pPr marL="0" indent="0" eaLnBrk="1" hangingPunct="1">
              <a:buNone/>
            </a:pPr>
            <a:r>
              <a:rPr lang="en-US" altLang="en-US" sz="1600" b="0" dirty="0"/>
              <a:t>Wages</a:t>
            </a:r>
          </a:p>
          <a:p>
            <a:pPr eaLnBrk="1" hangingPunct="1"/>
            <a:r>
              <a:rPr lang="en-US" altLang="en-US" sz="1600" b="0" dirty="0"/>
              <a:t>Additional hours for some part-time position in Elder and Human Services</a:t>
            </a:r>
          </a:p>
          <a:p>
            <a:pPr eaLnBrk="1" hangingPunct="1"/>
            <a:r>
              <a:rPr lang="en-US" altLang="en-US" sz="1600" b="0" dirty="0"/>
              <a:t>Additional hours for part-time Recreation staff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  <a:p>
            <a:pPr marL="0" indent="0" eaLnBrk="1" hangingPunct="1">
              <a:buNone/>
            </a:pPr>
            <a:r>
              <a:rPr lang="en-US" altLang="en-US" sz="1600" b="0" dirty="0"/>
              <a:t>Expenses </a:t>
            </a:r>
          </a:p>
          <a:p>
            <a:pPr eaLnBrk="1" hangingPunct="1"/>
            <a:r>
              <a:rPr lang="en-US" altLang="en-US" sz="1600" b="0" dirty="0"/>
              <a:t>Affordable Housing is changed to an outsourced regional agreement, and the salary costs are moved to expenses.</a:t>
            </a:r>
          </a:p>
          <a:p>
            <a:pPr eaLnBrk="1" hangingPunct="1"/>
            <a:endParaRPr lang="en-US" altLang="en-US" sz="1600" b="0" dirty="0"/>
          </a:p>
          <a:p>
            <a:pPr eaLnBrk="1" hangingPunct="1"/>
            <a:endParaRPr lang="en-US" altLang="en-US" sz="1600" b="0" dirty="0"/>
          </a:p>
          <a:p>
            <a:pPr marL="0" indent="0" eaLnBrk="1" hangingPunct="1">
              <a:buNone/>
            </a:pPr>
            <a:endParaRPr lang="en-US" altLang="en-US" sz="1600" b="0" dirty="0"/>
          </a:p>
        </p:txBody>
      </p:sp>
      <p:sp>
        <p:nvSpPr>
          <p:cNvPr id="70659" name="Text Box 5"/>
          <p:cNvSpPr txBox="1">
            <a:spLocks noChangeArrowheads="1"/>
          </p:cNvSpPr>
          <p:nvPr/>
        </p:nvSpPr>
        <p:spPr bwMode="auto">
          <a:xfrm>
            <a:off x="6781800" y="609600"/>
            <a:ext cx="2454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87-95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Finance +3.9%</a:t>
            </a:r>
            <a:br>
              <a:rPr lang="en-US" altLang="en-US" sz="2800" dirty="0"/>
            </a:br>
            <a:r>
              <a:rPr lang="en-US" altLang="en-US" sz="2000" dirty="0"/>
              <a:t>Wages (I91) and Expenses (I92)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Wages </a:t>
            </a:r>
            <a:r>
              <a:rPr lang="en-US" altLang="en-US" sz="2000" u="sng" dirty="0">
                <a:solidFill>
                  <a:srgbClr val="006600"/>
                </a:solidFill>
              </a:rPr>
              <a:t>$835,050</a:t>
            </a:r>
            <a:r>
              <a:rPr lang="en-US" altLang="en-US" sz="2000" dirty="0"/>
              <a:t> (+4.2%)	</a:t>
            </a:r>
            <a:r>
              <a:rPr lang="en-US" altLang="en-US" sz="2000" dirty="0">
                <a:solidFill>
                  <a:srgbClr val="006600"/>
                </a:solidFill>
              </a:rPr>
              <a:t>Expenses</a:t>
            </a:r>
            <a:r>
              <a:rPr lang="en-US" altLang="en-US" sz="2000" dirty="0"/>
              <a:t> </a:t>
            </a:r>
            <a:r>
              <a:rPr lang="en-US" altLang="en-US" sz="2000" u="sng" dirty="0">
                <a:solidFill>
                  <a:srgbClr val="006600"/>
                </a:solidFill>
              </a:rPr>
              <a:t>$155,650</a:t>
            </a:r>
            <a:r>
              <a:rPr lang="en-US" altLang="en-US" sz="2000" dirty="0"/>
              <a:t> (+2.2%)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eaLnBrk="1" hangingPunct="1"/>
            <a:endParaRPr lang="en-US" altLang="en-US" sz="2000" b="0" dirty="0"/>
          </a:p>
          <a:p>
            <a:pPr marL="0" indent="0" eaLnBrk="1" hangingPunct="1">
              <a:buNone/>
            </a:pPr>
            <a:r>
              <a:rPr lang="en-US" altLang="en-US" sz="1600" b="0" dirty="0"/>
              <a:t>Wages</a:t>
            </a:r>
          </a:p>
          <a:p>
            <a:pPr eaLnBrk="1" hangingPunct="1"/>
            <a:r>
              <a:rPr lang="en-US" altLang="en-US" sz="1600" b="0" dirty="0"/>
              <a:t>Additional hours for Finance part-time support staff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  <a:p>
            <a:pPr marL="0" indent="0" eaLnBrk="1" hangingPunct="1">
              <a:buNone/>
            </a:pPr>
            <a:r>
              <a:rPr lang="en-US" altLang="en-US" sz="1600" b="0" dirty="0"/>
              <a:t>Expenses</a:t>
            </a:r>
          </a:p>
          <a:p>
            <a:pPr eaLnBrk="1" hangingPunct="1"/>
            <a:r>
              <a:rPr lang="en-US" altLang="en-US" sz="1600" b="0" dirty="0"/>
              <a:t>Maintain Regional Assessing arrangement with Wakefield</a:t>
            </a:r>
          </a:p>
          <a:p>
            <a:pPr eaLnBrk="1" hangingPunct="1"/>
            <a:r>
              <a:rPr lang="en-US" altLang="en-US" sz="1600" b="0" dirty="0"/>
              <a:t>Professional development expenses increased slightly</a:t>
            </a:r>
          </a:p>
          <a:p>
            <a:pPr eaLnBrk="1" hangingPunct="1"/>
            <a:r>
              <a:rPr lang="en-US" altLang="en-US" sz="1600" b="0" dirty="0"/>
              <a:t>Increased professional services to update bridge between CAMA and our MUNIS software and for more personal property inspections services</a:t>
            </a:r>
          </a:p>
          <a:p>
            <a:pPr eaLnBrk="1" hangingPunct="1"/>
            <a:endParaRPr lang="en-US" altLang="en-US" sz="1600" b="0" dirty="0"/>
          </a:p>
          <a:p>
            <a:pPr marL="0" indent="0" eaLnBrk="1" hangingPunct="1">
              <a:buNone/>
            </a:pPr>
            <a:endParaRPr lang="en-US" altLang="en-US" sz="1600" b="0" dirty="0"/>
          </a:p>
        </p:txBody>
      </p:sp>
      <p:sp>
        <p:nvSpPr>
          <p:cNvPr id="72707" name="Text Box 6"/>
          <p:cNvSpPr txBox="1">
            <a:spLocks noChangeArrowheads="1"/>
          </p:cNvSpPr>
          <p:nvPr/>
        </p:nvSpPr>
        <p:spPr bwMode="auto">
          <a:xfrm>
            <a:off x="6934200" y="609600"/>
            <a:ext cx="21336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96-99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Public Safety +3.2%</a:t>
            </a:r>
            <a:br>
              <a:rPr lang="en-US" altLang="en-US" sz="2800" dirty="0"/>
            </a:br>
            <a:r>
              <a:rPr lang="en-US" altLang="en-US" sz="2000" dirty="0"/>
              <a:t>Wages (J91) and Expenses (J92)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Wages </a:t>
            </a:r>
            <a:r>
              <a:rPr lang="en-US" altLang="en-US" sz="2000" u="sng" dirty="0">
                <a:solidFill>
                  <a:srgbClr val="006600"/>
                </a:solidFill>
              </a:rPr>
              <a:t>$12, 739,675</a:t>
            </a:r>
            <a:r>
              <a:rPr lang="en-US" altLang="en-US" sz="2000" dirty="0"/>
              <a:t> (+3.3%)	</a:t>
            </a:r>
            <a:r>
              <a:rPr lang="en-US" altLang="en-US" sz="2000" u="sng" dirty="0">
                <a:solidFill>
                  <a:srgbClr val="006600"/>
                </a:solidFill>
              </a:rPr>
              <a:t>Expenses $703,250</a:t>
            </a:r>
            <a:r>
              <a:rPr lang="en-US" altLang="en-US" sz="2000" dirty="0"/>
              <a:t> (+1.4%)</a:t>
            </a:r>
          </a:p>
          <a:p>
            <a:pPr eaLnBrk="1" hangingPunct="1">
              <a:buFontTx/>
              <a:buNone/>
            </a:pPr>
            <a:endParaRPr lang="en-US" altLang="en-US" sz="2000" b="0" dirty="0"/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Public Health		$   421,325	+ 8.5%	</a:t>
            </a:r>
            <a:r>
              <a:rPr lang="en-US" altLang="en-US" sz="1800" b="0" i="1" dirty="0"/>
              <a:t>Pages 101-102</a:t>
            </a:r>
          </a:p>
          <a:p>
            <a:pPr eaLnBrk="1" hangingPunct="1"/>
            <a:r>
              <a:rPr lang="en-US" altLang="en-US" sz="1800" dirty="0"/>
              <a:t>Fire/EMS		$5,849,875	+ 3.1%	</a:t>
            </a:r>
            <a:r>
              <a:rPr lang="en-US" altLang="en-US" sz="1800" b="0" i="1" dirty="0"/>
              <a:t>Pages 103-104</a:t>
            </a:r>
          </a:p>
          <a:p>
            <a:pPr eaLnBrk="1" hangingPunct="1"/>
            <a:r>
              <a:rPr lang="en-US" altLang="en-US" sz="1800" dirty="0"/>
              <a:t>Police		$6,199,500	+ 3.2%	</a:t>
            </a:r>
            <a:r>
              <a:rPr lang="en-US" altLang="en-US" sz="1800" b="0" i="1" dirty="0"/>
              <a:t>Pages 105-107</a:t>
            </a:r>
          </a:p>
          <a:p>
            <a:pPr eaLnBrk="1" hangingPunct="1"/>
            <a:r>
              <a:rPr lang="en-US" altLang="en-US" sz="1800" dirty="0"/>
              <a:t>Coalition </a:t>
            </a:r>
            <a:r>
              <a:rPr lang="en-US" altLang="en-US" sz="1800" i="1" dirty="0"/>
              <a:t>		</a:t>
            </a:r>
            <a:r>
              <a:rPr lang="en-US" altLang="en-US" sz="1800" dirty="0"/>
              <a:t>$   275,800 	+ 1.7%   </a:t>
            </a:r>
            <a:r>
              <a:rPr lang="en-US" altLang="en-US" sz="1800" b="0" i="1" dirty="0"/>
              <a:t>Page 108</a:t>
            </a:r>
            <a:endParaRPr lang="en-US" altLang="en-US" sz="1800" i="1" dirty="0"/>
          </a:p>
          <a:p>
            <a:pPr eaLnBrk="1" hangingPunct="1"/>
            <a:r>
              <a:rPr lang="en-US" altLang="en-US" sz="1800" dirty="0"/>
              <a:t>Dispatch		$   696,425	+ 2.9%	</a:t>
            </a:r>
            <a:r>
              <a:rPr lang="en-US" altLang="en-US" sz="1800" b="0" i="1" dirty="0"/>
              <a:t>Page 109</a:t>
            </a:r>
            <a:endParaRPr lang="en-US" altLang="en-US" sz="1800" dirty="0"/>
          </a:p>
          <a:p>
            <a:pPr eaLnBrk="1" hangingPunct="1"/>
            <a:endParaRPr lang="en-US" altLang="en-US" sz="1800" b="0" i="1" dirty="0"/>
          </a:p>
          <a:p>
            <a:pPr marL="0" indent="0" eaLnBrk="1" hangingPunct="1">
              <a:buNone/>
            </a:pPr>
            <a:r>
              <a:rPr lang="en-US" altLang="en-US" sz="1800" b="0" i="1" dirty="0"/>
              <a:t>Funding </a:t>
            </a:r>
            <a:r>
              <a:rPr lang="en-US" altLang="en-US" sz="1800" b="0" i="1" u="sng" dirty="0"/>
              <a:t>may not </a:t>
            </a:r>
            <a:r>
              <a:rPr lang="en-US" altLang="en-US" sz="1800" b="0" i="1" dirty="0"/>
              <a:t>move between any of these areas above without the approval of the Town Accountant</a:t>
            </a:r>
          </a:p>
          <a:p>
            <a:pPr eaLnBrk="1" hangingPunct="1">
              <a:buFontTx/>
              <a:buNone/>
            </a:pPr>
            <a:endParaRPr lang="en-US" altLang="en-US" sz="1800" b="0" i="1" dirty="0"/>
          </a:p>
          <a:p>
            <a:pPr eaLnBrk="1" hangingPunct="1">
              <a:buFontTx/>
              <a:buNone/>
            </a:pPr>
            <a:endParaRPr lang="en-US" altLang="en-US" sz="1800" b="0" i="1" dirty="0"/>
          </a:p>
          <a:p>
            <a:pPr eaLnBrk="1" hangingPunct="1"/>
            <a:endParaRPr lang="en-US" altLang="en-US" sz="1800" dirty="0"/>
          </a:p>
        </p:txBody>
      </p:sp>
      <p:sp>
        <p:nvSpPr>
          <p:cNvPr id="74755" name="Text Box 6"/>
          <p:cNvSpPr txBox="1">
            <a:spLocks noChangeArrowheads="1"/>
          </p:cNvSpPr>
          <p:nvPr/>
        </p:nvSpPr>
        <p:spPr bwMode="auto">
          <a:xfrm>
            <a:off x="7086600" y="609600"/>
            <a:ext cx="20734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100-109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Public Health</a:t>
            </a:r>
            <a:br>
              <a:rPr lang="en-US" altLang="en-US" sz="2800" dirty="0"/>
            </a:br>
            <a:endParaRPr lang="en-US" altLang="en-US" sz="20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 dirty="0"/>
              <a:t>Wages $ 339,825 (+10.7%)	Expenses $81,500 (+0.0%)</a:t>
            </a:r>
            <a:endParaRPr lang="en-US" altLang="en-US" sz="1800" b="0" dirty="0"/>
          </a:p>
          <a:p>
            <a:pPr eaLnBrk="1" hangingPunct="1">
              <a:buFontTx/>
              <a:buNone/>
            </a:pPr>
            <a:endParaRPr lang="en-US" altLang="en-US" sz="1800" b="0" dirty="0"/>
          </a:p>
          <a:p>
            <a:pPr eaLnBrk="1" hangingPunct="1">
              <a:buFontTx/>
              <a:buNone/>
            </a:pPr>
            <a:r>
              <a:rPr lang="en-US" altLang="en-US" sz="1800" b="0" dirty="0"/>
              <a:t>Wages</a:t>
            </a:r>
          </a:p>
          <a:p>
            <a:pPr eaLnBrk="1" hangingPunct="1"/>
            <a:r>
              <a:rPr lang="en-US" altLang="en-US" sz="1600" b="0" dirty="0"/>
              <a:t>New Department Head – Public Health Director</a:t>
            </a:r>
          </a:p>
          <a:p>
            <a:pPr eaLnBrk="1" hangingPunct="1"/>
            <a:r>
              <a:rPr lang="en-US" altLang="en-US" sz="1600" b="0" dirty="0"/>
              <a:t>Interim Health Director is removed from this budget</a:t>
            </a:r>
          </a:p>
          <a:p>
            <a:pPr eaLnBrk="1" hangingPunct="1"/>
            <a:r>
              <a:rPr lang="en-US" altLang="en-US" sz="1600" b="0" dirty="0"/>
              <a:t>Addition of clerical support staff, as relying on shared Town staff at Town Hall will not be an option once the move to the new office is complete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  <a:p>
            <a:pPr marL="0" indent="0" eaLnBrk="1" hangingPunct="1">
              <a:buNone/>
            </a:pPr>
            <a:r>
              <a:rPr lang="en-US" altLang="en-US" sz="1600" b="0" dirty="0"/>
              <a:t>Expenses</a:t>
            </a:r>
          </a:p>
          <a:p>
            <a:pPr eaLnBrk="1" hangingPunct="1"/>
            <a:r>
              <a:rPr lang="en-US" altLang="en-US" sz="1600" b="0" dirty="0"/>
              <a:t>No significant changes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</p:txBody>
      </p:sp>
      <p:sp>
        <p:nvSpPr>
          <p:cNvPr id="80899" name="Text Box 6"/>
          <p:cNvSpPr txBox="1">
            <a:spLocks noChangeArrowheads="1"/>
          </p:cNvSpPr>
          <p:nvPr/>
        </p:nvSpPr>
        <p:spPr bwMode="auto">
          <a:xfrm>
            <a:off x="7086600" y="609600"/>
            <a:ext cx="2149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101-102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FY23</a:t>
            </a:r>
            <a:r>
              <a:rPr lang="en-US" altLang="en-US" sz="2800" dirty="0"/>
              <a:t> Budget</a:t>
            </a:r>
            <a:br>
              <a:rPr lang="en-US" altLang="en-US" sz="2400" dirty="0"/>
            </a:br>
            <a:endParaRPr lang="en-US" alt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752600"/>
            <a:ext cx="6629400" cy="36933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			</a:t>
            </a:r>
            <a:r>
              <a:rPr lang="en-US" b="1" u="sng" dirty="0">
                <a:latin typeface="+mn-lt"/>
              </a:rPr>
              <a:t>Warrant Report</a:t>
            </a:r>
            <a:r>
              <a:rPr lang="en-US" b="1" dirty="0">
                <a:latin typeface="+mn-lt"/>
              </a:rPr>
              <a:t>	</a:t>
            </a:r>
            <a:r>
              <a:rPr lang="en-US" b="1" u="sng" dirty="0">
                <a:latin typeface="+mn-lt"/>
              </a:rPr>
              <a:t>Budget votes </a:t>
            </a:r>
            <a:r>
              <a:rPr lang="en-US" dirty="0">
                <a:latin typeface="+mn-lt"/>
              </a:rPr>
              <a:t>	</a:t>
            </a:r>
          </a:p>
          <a:p>
            <a:pPr>
              <a:defRPr/>
            </a:pPr>
            <a:endParaRPr lang="en-US" b="1" dirty="0">
              <a:latin typeface="+mn-lt"/>
            </a:endParaRPr>
          </a:p>
          <a:p>
            <a:pPr>
              <a:defRPr/>
            </a:pPr>
            <a:r>
              <a:rPr lang="en-US" dirty="0">
                <a:latin typeface="+mn-lt"/>
              </a:rPr>
              <a:t>Overview		pages 42-67	no votes</a:t>
            </a:r>
          </a:p>
          <a:p>
            <a:pPr>
              <a:defRPr/>
            </a:pPr>
            <a:r>
              <a:rPr lang="en-US" dirty="0">
                <a:latin typeface="+mn-lt"/>
              </a:rPr>
              <a:t>------------------------------------------------------------------------------------</a:t>
            </a:r>
          </a:p>
          <a:p>
            <a:pPr>
              <a:defRPr/>
            </a:pPr>
            <a:r>
              <a:rPr lang="en-US" b="1" dirty="0">
                <a:latin typeface="+mn-lt"/>
              </a:rPr>
              <a:t>1. Shared Costs</a:t>
            </a:r>
            <a:r>
              <a:rPr lang="en-US" dirty="0">
                <a:latin typeface="+mn-lt"/>
              </a:rPr>
              <a:t>		pages 69-77	lines B99 to F99</a:t>
            </a:r>
          </a:p>
          <a:p>
            <a:pPr>
              <a:defRPr/>
            </a:pPr>
            <a:r>
              <a:rPr lang="en-US" dirty="0">
                <a:latin typeface="+mn-lt"/>
              </a:rPr>
              <a:t>			&amp; 207-217</a:t>
            </a:r>
          </a:p>
          <a:p>
            <a:pPr>
              <a:defRPr/>
            </a:pPr>
            <a:endParaRPr lang="en-US" dirty="0">
              <a:latin typeface="+mn-lt"/>
            </a:endParaRPr>
          </a:p>
          <a:p>
            <a:pPr>
              <a:defRPr/>
            </a:pPr>
            <a:r>
              <a:rPr lang="en-US" b="1" dirty="0">
                <a:latin typeface="+mn-lt"/>
              </a:rPr>
              <a:t>2. Town Government</a:t>
            </a:r>
            <a:r>
              <a:rPr lang="en-US" dirty="0">
                <a:latin typeface="+mn-lt"/>
              </a:rPr>
              <a:t>	pages 78-128	lines G91 to M92</a:t>
            </a:r>
          </a:p>
          <a:p>
            <a:pPr>
              <a:defRPr/>
            </a:pPr>
            <a:endParaRPr lang="en-US" dirty="0">
              <a:latin typeface="+mn-lt"/>
            </a:endParaRPr>
          </a:p>
          <a:p>
            <a:pPr>
              <a:defRPr/>
            </a:pPr>
            <a:r>
              <a:rPr lang="en-US" b="1" dirty="0">
                <a:latin typeface="+mn-lt"/>
              </a:rPr>
              <a:t>3. School Department</a:t>
            </a:r>
            <a:r>
              <a:rPr lang="en-US" dirty="0">
                <a:latin typeface="+mn-lt"/>
              </a:rPr>
              <a:t>	pages 129-190	line U99</a:t>
            </a:r>
          </a:p>
          <a:p>
            <a:pPr>
              <a:defRPr/>
            </a:pPr>
            <a:r>
              <a:rPr lang="en-US" dirty="0">
                <a:latin typeface="+mn-lt"/>
              </a:rPr>
              <a:t>------------------------------------------------------------------------------------</a:t>
            </a:r>
          </a:p>
          <a:p>
            <a:pPr>
              <a:defRPr/>
            </a:pPr>
            <a:r>
              <a:rPr lang="en-US" b="1" dirty="0">
                <a:latin typeface="+mn-lt"/>
              </a:rPr>
              <a:t>4. Enterprise Funds</a:t>
            </a:r>
            <a:r>
              <a:rPr lang="en-US" dirty="0">
                <a:latin typeface="+mn-lt"/>
              </a:rPr>
              <a:t>	pages 191-204	lines W99 to Z99</a:t>
            </a:r>
          </a:p>
          <a:p>
            <a:pPr>
              <a:defRPr/>
            </a:pPr>
            <a:r>
              <a:rPr lang="en-US" dirty="0"/>
              <a:t>		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Fire and EMS</a:t>
            </a:r>
            <a:br>
              <a:rPr lang="en-US" altLang="en-US" sz="2800" dirty="0"/>
            </a:br>
            <a:endParaRPr lang="en-US" altLang="en-US" sz="20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 dirty="0"/>
              <a:t>Wages $5,640,375 (+3.2%)	Expenses $209,500 (+1.2%)</a:t>
            </a:r>
            <a:endParaRPr lang="en-US" altLang="en-US" sz="1800" b="0" dirty="0"/>
          </a:p>
          <a:p>
            <a:pPr eaLnBrk="1" hangingPunct="1">
              <a:buFontTx/>
              <a:buNone/>
            </a:pPr>
            <a:endParaRPr lang="en-US" altLang="en-US" sz="1800" b="0" dirty="0"/>
          </a:p>
          <a:p>
            <a:pPr eaLnBrk="1" hangingPunct="1">
              <a:buFontTx/>
              <a:buNone/>
            </a:pPr>
            <a:r>
              <a:rPr lang="en-US" altLang="en-US" sz="1800" b="0" dirty="0"/>
              <a:t>Wages</a:t>
            </a:r>
          </a:p>
          <a:p>
            <a:pPr eaLnBrk="1" hangingPunct="1"/>
            <a:r>
              <a:rPr lang="en-US" altLang="en-US" sz="1600" b="0" dirty="0"/>
              <a:t>No staffing changes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  <a:p>
            <a:pPr marL="0" indent="0" eaLnBrk="1" hangingPunct="1">
              <a:buNone/>
            </a:pPr>
            <a:r>
              <a:rPr lang="en-US" altLang="en-US" sz="1600" b="0" dirty="0"/>
              <a:t>Expenses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  <a:p>
            <a:pPr eaLnBrk="1" hangingPunct="1"/>
            <a:r>
              <a:rPr lang="en-US" altLang="en-US" sz="1600" b="0" dirty="0"/>
              <a:t>Modest increase in professional development, caused by recent promotions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</p:txBody>
      </p:sp>
      <p:sp>
        <p:nvSpPr>
          <p:cNvPr id="80899" name="Text Box 6"/>
          <p:cNvSpPr txBox="1">
            <a:spLocks noChangeArrowheads="1"/>
          </p:cNvSpPr>
          <p:nvPr/>
        </p:nvSpPr>
        <p:spPr bwMode="auto">
          <a:xfrm>
            <a:off x="7086600" y="609600"/>
            <a:ext cx="2149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103-104</a:t>
            </a:r>
          </a:p>
        </p:txBody>
      </p:sp>
    </p:spTree>
    <p:extLst>
      <p:ext uri="{BB962C8B-B14F-4D97-AF65-F5344CB8AC3E}">
        <p14:creationId xmlns:p14="http://schemas.microsoft.com/office/powerpoint/2010/main" val="2628528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Police 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81200"/>
            <a:ext cx="7620000" cy="3581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 dirty="0"/>
              <a:t>Wages $5,867,500 (+3.2%)	Expenses $332,000 (+2.1%)</a:t>
            </a:r>
            <a:endParaRPr lang="en-US" altLang="en-US" sz="1800" b="0" dirty="0"/>
          </a:p>
          <a:p>
            <a:pPr eaLnBrk="1" hangingPunct="1"/>
            <a:endParaRPr lang="en-US" altLang="en-US" sz="1800" b="0" dirty="0"/>
          </a:p>
          <a:p>
            <a:pPr marL="0" indent="0" eaLnBrk="1" hangingPunct="1">
              <a:buNone/>
            </a:pPr>
            <a:r>
              <a:rPr lang="en-US" altLang="en-US" sz="1800" b="0" dirty="0"/>
              <a:t>Wages</a:t>
            </a:r>
          </a:p>
          <a:p>
            <a:pPr eaLnBrk="1" hangingPunct="1"/>
            <a:r>
              <a:rPr lang="en-US" altLang="en-US" sz="1800" b="0" dirty="0"/>
              <a:t>No change staffing levels</a:t>
            </a:r>
          </a:p>
          <a:p>
            <a:pPr eaLnBrk="1" hangingPunct="1"/>
            <a:r>
              <a:rPr lang="en-US" altLang="en-US" sz="1800" b="0" dirty="0"/>
              <a:t>Additional hours for Parking Enforcement  Officer (from 22 hours per week to 32 hours per week)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  <a:p>
            <a:pPr marL="0" indent="0" eaLnBrk="1" hangingPunct="1">
              <a:buNone/>
            </a:pPr>
            <a:r>
              <a:rPr lang="en-US" altLang="en-US" sz="1800" b="0" dirty="0"/>
              <a:t>Expenses</a:t>
            </a:r>
          </a:p>
          <a:p>
            <a:pPr eaLnBrk="1" hangingPunct="1"/>
            <a:r>
              <a:rPr lang="en-US" altLang="en-US" sz="1800" b="0" dirty="0"/>
              <a:t>Animal Control Officer is now regionalized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315200" y="609600"/>
            <a:ext cx="1920875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800" i="1" dirty="0">
                <a:latin typeface="+mj-lt"/>
              </a:rPr>
              <a:t>Pages 105-107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903F39-DC28-4D72-AB6B-6D4775FEC77E}"/>
              </a:ext>
            </a:extLst>
          </p:cNvPr>
          <p:cNvSpPr txBox="1"/>
          <p:nvPr/>
        </p:nvSpPr>
        <p:spPr>
          <a:xfrm>
            <a:off x="685800" y="5943600"/>
            <a:ext cx="8649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Coalition 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 dirty="0"/>
              <a:t>Wages $234,050 (+2.0%)		    Expenses $41,750 (+0.0%)</a:t>
            </a:r>
            <a:endParaRPr lang="en-US" altLang="en-US" sz="1800" b="0" dirty="0"/>
          </a:p>
          <a:p>
            <a:pPr eaLnBrk="1" hangingPunct="1"/>
            <a:endParaRPr lang="en-US" altLang="en-US" sz="1800" b="0" dirty="0"/>
          </a:p>
          <a:p>
            <a:pPr marL="0" indent="0" eaLnBrk="1" hangingPunct="1">
              <a:buNone/>
            </a:pPr>
            <a:r>
              <a:rPr lang="en-US" altLang="en-US" sz="1800" b="0" dirty="0"/>
              <a:t>Wages</a:t>
            </a:r>
            <a:endParaRPr lang="en-US" altLang="en-US" sz="1600" b="0" dirty="0"/>
          </a:p>
          <a:p>
            <a:pPr eaLnBrk="1" hangingPunct="1"/>
            <a:r>
              <a:rPr lang="en-US" altLang="en-US" sz="1600" b="0" dirty="0"/>
              <a:t>No change in staffing; </a:t>
            </a:r>
          </a:p>
          <a:p>
            <a:pPr eaLnBrk="1" hangingPunct="1"/>
            <a:r>
              <a:rPr lang="en-US" altLang="en-US" sz="1600" b="0" dirty="0"/>
              <a:t>Coalition recently hired the new Mental Health Clinician position.</a:t>
            </a:r>
          </a:p>
          <a:p>
            <a:pPr eaLnBrk="1" hangingPunct="1"/>
            <a:endParaRPr lang="en-US" altLang="en-US" sz="1600" b="0" dirty="0"/>
          </a:p>
          <a:p>
            <a:pPr marL="0" indent="0" eaLnBrk="1" hangingPunct="1">
              <a:buNone/>
            </a:pPr>
            <a:r>
              <a:rPr lang="en-US" altLang="en-US" sz="1600" b="0" dirty="0"/>
              <a:t>Expenses</a:t>
            </a:r>
          </a:p>
          <a:p>
            <a:pPr eaLnBrk="1" hangingPunct="1"/>
            <a:r>
              <a:rPr lang="en-US" altLang="en-US" sz="1600" b="0" dirty="0"/>
              <a:t>Expenses are level funded to FY22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  <a:p>
            <a:pPr marL="0" indent="0" eaLnBrk="1" hangingPunct="1">
              <a:buNone/>
            </a:pPr>
            <a:endParaRPr lang="en-US" altLang="en-US" sz="1600" b="0" dirty="0"/>
          </a:p>
          <a:p>
            <a:pPr marL="0" indent="0" eaLnBrk="1" hangingPunct="1">
              <a:buNone/>
            </a:pPr>
            <a:endParaRPr lang="en-US" altLang="en-US" sz="1600" b="0" dirty="0">
              <a:solidFill>
                <a:srgbClr val="FF0000"/>
              </a:solidFill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315200" y="609600"/>
            <a:ext cx="1920875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800" i="1" dirty="0">
                <a:latin typeface="+mj-lt"/>
              </a:rPr>
              <a:t>Page 108</a:t>
            </a:r>
          </a:p>
        </p:txBody>
      </p:sp>
    </p:spTree>
    <p:extLst>
      <p:ext uri="{BB962C8B-B14F-4D97-AF65-F5344CB8AC3E}">
        <p14:creationId xmlns:p14="http://schemas.microsoft.com/office/powerpoint/2010/main" val="2744901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Dispatch</a:t>
            </a:r>
            <a:br>
              <a:rPr lang="en-US" altLang="en-US" dirty="0"/>
            </a:br>
            <a:endParaRPr lang="en-US" altLang="en-US" sz="2400" dirty="0"/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 dirty="0"/>
              <a:t>Wages $657,925 (+3.0%)		Expenses $38,500 (+1.3%)</a:t>
            </a:r>
            <a:endParaRPr lang="en-US" altLang="en-US" sz="1800" b="0" dirty="0"/>
          </a:p>
          <a:p>
            <a:pPr eaLnBrk="1" hangingPunct="1"/>
            <a:endParaRPr lang="en-US" altLang="en-US" sz="1800" b="0" dirty="0"/>
          </a:p>
          <a:p>
            <a:pPr marL="0" indent="0" eaLnBrk="1" hangingPunct="1">
              <a:buNone/>
            </a:pPr>
            <a:r>
              <a:rPr lang="en-US" altLang="en-US" sz="1600" b="0" dirty="0"/>
              <a:t>Wages</a:t>
            </a:r>
          </a:p>
          <a:p>
            <a:pPr eaLnBrk="1" hangingPunct="1"/>
            <a:r>
              <a:rPr lang="en-US" altLang="en-US" sz="1600" b="0" dirty="0"/>
              <a:t>Grant shown as offset to wages only per Town Accountant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  <a:p>
            <a:pPr marL="0" indent="0" eaLnBrk="1" hangingPunct="1">
              <a:buNone/>
            </a:pPr>
            <a:r>
              <a:rPr lang="en-US" altLang="en-US" sz="1600" b="0" dirty="0"/>
              <a:t>Expenses</a:t>
            </a:r>
          </a:p>
          <a:p>
            <a:pPr eaLnBrk="1" hangingPunct="1"/>
            <a:r>
              <a:rPr lang="en-US" altLang="en-US" sz="1600" b="0" dirty="0"/>
              <a:t>Technology expenses increased slightly</a:t>
            </a:r>
          </a:p>
        </p:txBody>
      </p:sp>
      <p:sp>
        <p:nvSpPr>
          <p:cNvPr id="78851" name="Text Box 4"/>
          <p:cNvSpPr txBox="1">
            <a:spLocks noChangeArrowheads="1"/>
          </p:cNvSpPr>
          <p:nvPr/>
        </p:nvSpPr>
        <p:spPr bwMode="auto">
          <a:xfrm>
            <a:off x="7086600" y="609600"/>
            <a:ext cx="2149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i="1" dirty="0">
                <a:latin typeface="Arial" charset="0"/>
              </a:rPr>
              <a:t>Page 109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Public Works +2.7% total</a:t>
            </a:r>
            <a:br>
              <a:rPr lang="en-US" altLang="en-US" sz="2800" dirty="0"/>
            </a:br>
            <a:r>
              <a:rPr lang="en-US" altLang="en-US" sz="2000" dirty="0"/>
              <a:t>Division Wages (K91) and Expenses (K92)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76200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Wages </a:t>
            </a:r>
            <a:r>
              <a:rPr lang="en-US" altLang="en-US" sz="2000" u="sng" dirty="0">
                <a:solidFill>
                  <a:srgbClr val="006600"/>
                </a:solidFill>
              </a:rPr>
              <a:t>$3,010,925</a:t>
            </a:r>
            <a:r>
              <a:rPr lang="en-US" altLang="en-US" sz="2000" dirty="0"/>
              <a:t> (+4.5%)	</a:t>
            </a:r>
            <a:r>
              <a:rPr lang="en-US" altLang="en-US" sz="2000" dirty="0">
                <a:solidFill>
                  <a:srgbClr val="006600"/>
                </a:solidFill>
              </a:rPr>
              <a:t>Expenses </a:t>
            </a:r>
            <a:r>
              <a:rPr lang="en-US" altLang="en-US" sz="2000" u="sng" dirty="0">
                <a:solidFill>
                  <a:srgbClr val="006600"/>
                </a:solidFill>
              </a:rPr>
              <a:t>$867,200</a:t>
            </a:r>
            <a:r>
              <a:rPr lang="en-US" altLang="en-US" sz="2000" dirty="0"/>
              <a:t> (-2.9%)</a:t>
            </a:r>
          </a:p>
          <a:p>
            <a:pPr eaLnBrk="1" hangingPunct="1">
              <a:buFontTx/>
              <a:buNone/>
            </a:pPr>
            <a:r>
              <a:rPr lang="en-US" altLang="en-US" sz="1800" dirty="0"/>
              <a:t>		</a:t>
            </a:r>
            <a:endParaRPr lang="en-US" altLang="en-US" sz="1600" dirty="0"/>
          </a:p>
          <a:p>
            <a:pPr eaLnBrk="1" hangingPunct="1">
              <a:buFontTx/>
              <a:buNone/>
            </a:pPr>
            <a:r>
              <a:rPr lang="en-US" altLang="en-US" sz="1600" b="0" dirty="0"/>
              <a:t>Wages</a:t>
            </a:r>
            <a:endParaRPr lang="en-US" altLang="en-US" sz="2000" b="0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1600" b="0" dirty="0"/>
              <a:t>Full-time staffing remains unchanged</a:t>
            </a:r>
          </a:p>
          <a:p>
            <a:pPr eaLnBrk="1" hangingPunct="1"/>
            <a:r>
              <a:rPr lang="en-US" altLang="en-US" sz="1600" b="0" dirty="0"/>
              <a:t>Trust fund continues to pay a portion of Cemetery wages</a:t>
            </a:r>
          </a:p>
          <a:p>
            <a:pPr eaLnBrk="1" hangingPunct="1"/>
            <a:r>
              <a:rPr lang="en-US" altLang="en-US" sz="1600" b="0" dirty="0"/>
              <a:t>OT increased by $2k in Engineering due to ongoing emergency water/sewer projects</a:t>
            </a:r>
          </a:p>
          <a:p>
            <a:pPr marL="0" indent="0" eaLnBrk="1" hangingPunct="1">
              <a:buNone/>
            </a:pPr>
            <a:r>
              <a:rPr lang="en-US" altLang="en-US" sz="1600" b="0" dirty="0"/>
              <a:t>Expenses</a:t>
            </a:r>
          </a:p>
          <a:p>
            <a:pPr eaLnBrk="1" hangingPunct="1"/>
            <a:r>
              <a:rPr lang="en-US" altLang="en-US" sz="1600" b="0" dirty="0"/>
              <a:t>$50k one-time expense for Town Forest Committee in FY22 is removed in FY23</a:t>
            </a:r>
          </a:p>
          <a:p>
            <a:pPr eaLnBrk="1" hangingPunct="1"/>
            <a:r>
              <a:rPr lang="en-US" altLang="en-US" sz="1600" b="0" dirty="0"/>
              <a:t>Funding both Trails and Town Forest has been moved to the Select Board budget line</a:t>
            </a:r>
          </a:p>
          <a:p>
            <a:pPr eaLnBrk="1" hangingPunct="1"/>
            <a:r>
              <a:rPr lang="en-US" altLang="en-US" sz="1600" b="0" dirty="0"/>
              <a:t>Police Details  increased due to ongoing emergency water/sewer projects</a:t>
            </a:r>
          </a:p>
          <a:p>
            <a:pPr eaLnBrk="1" hangingPunct="1"/>
            <a:r>
              <a:rPr lang="en-US" altLang="en-US" sz="1600" b="0" dirty="0"/>
              <a:t>Gravel crushing budget increased by $5k to attract vendors to do this work that staff is not equipped to do</a:t>
            </a:r>
          </a:p>
          <a:p>
            <a:pPr eaLnBrk="1" hangingPunct="1"/>
            <a:r>
              <a:rPr lang="en-US" altLang="en-US" sz="1600" b="0" dirty="0"/>
              <a:t>Increase funding for shade trees by 23% to expand the variety of trees in Town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  <a:p>
            <a:pPr eaLnBrk="1" hangingPunct="1"/>
            <a:endParaRPr lang="en-US" altLang="en-US" sz="1600" b="0" dirty="0"/>
          </a:p>
          <a:p>
            <a:pPr eaLnBrk="1" hangingPunct="1"/>
            <a:endParaRPr lang="en-US" altLang="en-US" sz="1600" b="0" dirty="0"/>
          </a:p>
          <a:p>
            <a:pPr eaLnBrk="1" hangingPunct="1"/>
            <a:endParaRPr lang="en-US" altLang="en-US" sz="1600" b="0" dirty="0"/>
          </a:p>
          <a:p>
            <a:pPr eaLnBrk="1" hangingPunct="1"/>
            <a:endParaRPr lang="en-US" altLang="en-US" sz="1600" b="0" dirty="0"/>
          </a:p>
        </p:txBody>
      </p:sp>
      <p:sp>
        <p:nvSpPr>
          <p:cNvPr id="82947" name="Text Box 6"/>
          <p:cNvSpPr txBox="1">
            <a:spLocks noChangeArrowheads="1"/>
          </p:cNvSpPr>
          <p:nvPr/>
        </p:nvSpPr>
        <p:spPr bwMode="auto">
          <a:xfrm>
            <a:off x="6934200" y="609600"/>
            <a:ext cx="2301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110-118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Public Works</a:t>
            </a: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dirty="0"/>
              <a:t> </a:t>
            </a:r>
            <a:r>
              <a:rPr lang="en-US" altLang="en-US" sz="2000" dirty="0"/>
              <a:t>Snow &amp; Ice (K93)</a:t>
            </a:r>
          </a:p>
        </p:txBody>
      </p:sp>
      <p:sp>
        <p:nvSpPr>
          <p:cNvPr id="604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55638" y="1905000"/>
            <a:ext cx="7650162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Snow &amp; Ice funding level funded at </a:t>
            </a:r>
            <a:r>
              <a:rPr lang="en-US" altLang="en-US" sz="2000" u="sng" dirty="0">
                <a:solidFill>
                  <a:srgbClr val="006600"/>
                </a:solidFill>
              </a:rPr>
              <a:t>$675,000</a:t>
            </a:r>
            <a:r>
              <a:rPr lang="en-US" altLang="en-US" sz="2000" dirty="0">
                <a:solidFill>
                  <a:srgbClr val="006600"/>
                </a:solidFill>
              </a:rPr>
              <a:t> </a:t>
            </a:r>
            <a:r>
              <a:rPr lang="en-US" altLang="en-US" sz="2000" dirty="0"/>
              <a:t>(+0%)</a:t>
            </a:r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>
              <a:buFontTx/>
              <a:buNone/>
            </a:pPr>
            <a:r>
              <a:rPr lang="en-US" altLang="en-US" sz="1600" b="0" dirty="0"/>
              <a:t>‘Underfunded’ on purpose: why eliminate teachers &amp; public safety in case we have a light winter (FY12 &amp; FY16 &amp; FY20) ?</a:t>
            </a:r>
          </a:p>
          <a:p>
            <a:pPr eaLnBrk="1" hangingPunct="1"/>
            <a:endParaRPr lang="en-US" altLang="en-US" sz="2000" b="0" dirty="0"/>
          </a:p>
        </p:txBody>
      </p:sp>
      <p:sp>
        <p:nvSpPr>
          <p:cNvPr id="60464" name="Text Box 7"/>
          <p:cNvSpPr txBox="1">
            <a:spLocks noChangeArrowheads="1"/>
          </p:cNvSpPr>
          <p:nvPr/>
        </p:nvSpPr>
        <p:spPr bwMode="auto">
          <a:xfrm>
            <a:off x="7315200" y="609600"/>
            <a:ext cx="1920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i="1" dirty="0">
                <a:latin typeface="Arial" charset="0"/>
              </a:rPr>
              <a:t>Page 118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6D673A-CF37-49A0-B917-4383F5F76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47419"/>
            <a:ext cx="6705600" cy="3115181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Public Works</a:t>
            </a: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sz="2000" dirty="0"/>
              <a:t>Street Lights (K94) and Rubbish (K95)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Street Lighting </a:t>
            </a:r>
            <a:r>
              <a:rPr lang="en-US" altLang="en-US" sz="2000" u="sng" dirty="0">
                <a:solidFill>
                  <a:srgbClr val="006600"/>
                </a:solidFill>
              </a:rPr>
              <a:t>$130,000</a:t>
            </a:r>
            <a:r>
              <a:rPr lang="en-US" altLang="en-US" sz="2000" dirty="0"/>
              <a:t> (+0.0%)		</a:t>
            </a:r>
          </a:p>
          <a:p>
            <a:pPr eaLnBrk="1" hangingPunct="1"/>
            <a:r>
              <a:rPr lang="en-US" altLang="en-US" sz="1600" b="0" dirty="0"/>
              <a:t>Costs continue to be modest</a:t>
            </a:r>
            <a:endParaRPr lang="en-US" altLang="en-US" sz="1600" dirty="0"/>
          </a:p>
          <a:p>
            <a:pPr eaLnBrk="1" hangingPunct="1">
              <a:buFontTx/>
              <a:buNone/>
            </a:pPr>
            <a:endParaRPr lang="en-US" altLang="en-US" sz="2000" dirty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Rubbish </a:t>
            </a:r>
            <a:r>
              <a:rPr lang="en-US" altLang="en-US" sz="2000" u="sng" dirty="0">
                <a:solidFill>
                  <a:srgbClr val="006600"/>
                </a:solidFill>
              </a:rPr>
              <a:t>$1,975,500</a:t>
            </a:r>
            <a:r>
              <a:rPr lang="en-US" altLang="en-US" sz="2000" dirty="0">
                <a:solidFill>
                  <a:srgbClr val="006600"/>
                </a:solidFill>
              </a:rPr>
              <a:t> </a:t>
            </a:r>
            <a:r>
              <a:rPr lang="en-US" altLang="en-US" sz="2000" dirty="0"/>
              <a:t>(+3.6%)</a:t>
            </a:r>
            <a:endParaRPr lang="en-US" altLang="en-US" sz="2000" b="0" dirty="0"/>
          </a:p>
          <a:p>
            <a:pPr eaLnBrk="1" hangingPunct="1"/>
            <a:r>
              <a:rPr lang="en-US" altLang="en-US" sz="1600" b="0" dirty="0"/>
              <a:t>Rubbish Disposal– long term 5 year contracts expires June 30,2025, +3% increase for FY23</a:t>
            </a:r>
          </a:p>
          <a:p>
            <a:pPr eaLnBrk="1" hangingPunct="1"/>
            <a:r>
              <a:rPr lang="en-US" altLang="en-US" sz="1600" b="0" dirty="0"/>
              <a:t>Rubbish and Recycling collection continues to enjoy a 10-year contract at a +3% increase for FY23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</p:txBody>
      </p:sp>
      <p:sp>
        <p:nvSpPr>
          <p:cNvPr id="87043" name="Text Box 4"/>
          <p:cNvSpPr txBox="1">
            <a:spLocks noChangeArrowheads="1"/>
          </p:cNvSpPr>
          <p:nvPr/>
        </p:nvSpPr>
        <p:spPr bwMode="auto">
          <a:xfrm>
            <a:off x="7239000" y="609600"/>
            <a:ext cx="19970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i="1" dirty="0">
                <a:latin typeface="Arial" charset="0"/>
              </a:rPr>
              <a:t>Page 118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Public Library +3.3%</a:t>
            </a:r>
            <a:br>
              <a:rPr lang="en-US" altLang="en-US" sz="2800" dirty="0"/>
            </a:br>
            <a:r>
              <a:rPr lang="en-US" altLang="en-US" sz="2000" dirty="0"/>
              <a:t>Wages (L91) and Expenses (L92)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Wages </a:t>
            </a:r>
            <a:r>
              <a:rPr lang="en-US" altLang="en-US" sz="2000" u="sng" dirty="0">
                <a:solidFill>
                  <a:srgbClr val="006600"/>
                </a:solidFill>
              </a:rPr>
              <a:t>$1,596,850</a:t>
            </a:r>
            <a:r>
              <a:rPr lang="en-US" altLang="en-US" sz="2000" dirty="0"/>
              <a:t> (+3.4%)	</a:t>
            </a:r>
            <a:r>
              <a:rPr lang="en-US" altLang="en-US" sz="2000" dirty="0">
                <a:solidFill>
                  <a:srgbClr val="006600"/>
                </a:solidFill>
              </a:rPr>
              <a:t>Expenses </a:t>
            </a:r>
            <a:r>
              <a:rPr lang="en-US" altLang="en-US" sz="2000" u="sng" dirty="0">
                <a:solidFill>
                  <a:srgbClr val="006600"/>
                </a:solidFill>
              </a:rPr>
              <a:t>$399,450</a:t>
            </a:r>
            <a:r>
              <a:rPr lang="en-US" altLang="en-US" sz="2000" dirty="0"/>
              <a:t> (+3.1%)</a:t>
            </a:r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marL="0" indent="0" eaLnBrk="1" hangingPunct="1">
              <a:buNone/>
            </a:pPr>
            <a:r>
              <a:rPr lang="en-US" altLang="en-US" sz="1600" b="0" dirty="0"/>
              <a:t>Wages</a:t>
            </a:r>
          </a:p>
          <a:p>
            <a:pPr eaLnBrk="1" hangingPunct="1"/>
            <a:r>
              <a:rPr lang="en-US" altLang="en-US" sz="1600" b="0" dirty="0"/>
              <a:t>Non-union wages increase by 2% step and 1.75% COLA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  <a:p>
            <a:pPr marL="0" indent="0" eaLnBrk="1" hangingPunct="1">
              <a:buNone/>
            </a:pPr>
            <a:r>
              <a:rPr lang="en-US" altLang="en-US" sz="1600" b="0" dirty="0"/>
              <a:t>Expenses</a:t>
            </a:r>
          </a:p>
          <a:p>
            <a:pPr eaLnBrk="1" hangingPunct="1"/>
            <a:r>
              <a:rPr lang="en-US" altLang="en-US" sz="1600" b="0" dirty="0"/>
              <a:t>Materials budget of 13.5% of the Library budget complies with 13% Municipal Appropriation required to be eligible for State Aid</a:t>
            </a:r>
          </a:p>
          <a:p>
            <a:pPr eaLnBrk="1" hangingPunct="1"/>
            <a:r>
              <a:rPr lang="en-US" altLang="en-US" sz="1600" b="0" dirty="0"/>
              <a:t>Rebuilding expenses that have been reduced or level-funded for three years</a:t>
            </a:r>
          </a:p>
        </p:txBody>
      </p:sp>
      <p:sp>
        <p:nvSpPr>
          <p:cNvPr id="89091" name="Text Box 6"/>
          <p:cNvSpPr txBox="1">
            <a:spLocks noChangeArrowheads="1"/>
          </p:cNvSpPr>
          <p:nvPr/>
        </p:nvSpPr>
        <p:spPr bwMode="auto">
          <a:xfrm>
            <a:off x="6934200" y="609600"/>
            <a:ext cx="2301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119-123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Facilities +3.3%</a:t>
            </a:r>
            <a:br>
              <a:rPr lang="en-US" altLang="en-US" sz="2800" dirty="0"/>
            </a:br>
            <a:r>
              <a:rPr lang="en-US" altLang="en-US" sz="2000" dirty="0"/>
              <a:t>CORE Facilities (M91) and Town Buildings (M92)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CORE </a:t>
            </a:r>
            <a:r>
              <a:rPr lang="en-US" altLang="en-US" sz="2000" u="sng" dirty="0">
                <a:solidFill>
                  <a:srgbClr val="006600"/>
                </a:solidFill>
              </a:rPr>
              <a:t>$3,283,600</a:t>
            </a:r>
            <a:r>
              <a:rPr lang="en-US" altLang="en-US" sz="2000" dirty="0"/>
              <a:t> (+3.1%)	</a:t>
            </a:r>
            <a:r>
              <a:rPr lang="en-US" altLang="en-US" sz="2000" dirty="0">
                <a:solidFill>
                  <a:srgbClr val="006600"/>
                </a:solidFill>
              </a:rPr>
              <a:t>Town Bldgs </a:t>
            </a:r>
            <a:r>
              <a:rPr lang="en-US" altLang="en-US" sz="2000" u="sng" dirty="0">
                <a:solidFill>
                  <a:srgbClr val="006600"/>
                </a:solidFill>
              </a:rPr>
              <a:t>$363,550</a:t>
            </a:r>
            <a:r>
              <a:rPr lang="en-US" altLang="en-US" sz="2000" dirty="0"/>
              <a:t> (+4.4%)</a:t>
            </a:r>
          </a:p>
          <a:p>
            <a:pPr eaLnBrk="1" hangingPunct="1">
              <a:buFontTx/>
              <a:buNone/>
            </a:pPr>
            <a:endParaRPr lang="en-US" altLang="en-US" sz="1400" b="0" i="1" dirty="0"/>
          </a:p>
          <a:p>
            <a:pPr eaLnBrk="1" hangingPunct="1"/>
            <a:r>
              <a:rPr lang="en-US" altLang="en-US" sz="1600" b="0" dirty="0"/>
              <a:t>No change in staffing levels.</a:t>
            </a:r>
          </a:p>
          <a:p>
            <a:pPr eaLnBrk="1" hangingPunct="1"/>
            <a:r>
              <a:rPr lang="en-US" altLang="en-US" sz="1600" b="0" dirty="0"/>
              <a:t>HVAC expenses have increased significantly in response to COVID-19, an upgrade to MERV-13 filters was made and changed more frequently.</a:t>
            </a:r>
          </a:p>
          <a:p>
            <a:pPr eaLnBrk="1" hangingPunct="1"/>
            <a:r>
              <a:rPr lang="en-US" altLang="en-US" sz="1600" b="0" dirty="0"/>
              <a:t>Custodian salaries increase per a collective bargaining agreements</a:t>
            </a:r>
          </a:p>
          <a:p>
            <a:pPr eaLnBrk="1" hangingPunct="1"/>
            <a:r>
              <a:rPr lang="en-US" altLang="en-US" sz="1600" b="0" dirty="0"/>
              <a:t>Increase in expenses is driven by outsourced cleaning services</a:t>
            </a:r>
          </a:p>
          <a:p>
            <a:pPr marL="0" indent="0" eaLnBrk="1" hangingPunct="1">
              <a:buNone/>
            </a:pPr>
            <a:endParaRPr lang="en-US" altLang="en-US" sz="1600" b="0" dirty="0"/>
          </a:p>
          <a:p>
            <a:pPr marL="0" indent="0" eaLnBrk="1" hangingPunct="1">
              <a:buNone/>
            </a:pPr>
            <a:r>
              <a:rPr lang="en-US" altLang="en-US" sz="1600" b="0" i="1" dirty="0"/>
              <a:t>		- Ends presentation on Town Departments -</a:t>
            </a:r>
            <a:endParaRPr lang="en-US" altLang="en-US" sz="1600" b="0" dirty="0"/>
          </a:p>
        </p:txBody>
      </p:sp>
      <p:sp>
        <p:nvSpPr>
          <p:cNvPr id="89091" name="Text Box 6"/>
          <p:cNvSpPr txBox="1">
            <a:spLocks noChangeArrowheads="1"/>
          </p:cNvSpPr>
          <p:nvPr/>
        </p:nvSpPr>
        <p:spPr bwMode="auto">
          <a:xfrm>
            <a:off x="6934200" y="609600"/>
            <a:ext cx="2301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124-128</a:t>
            </a:r>
          </a:p>
        </p:txBody>
      </p:sp>
    </p:spTree>
    <p:extLst>
      <p:ext uri="{BB962C8B-B14F-4D97-AF65-F5344CB8AC3E}">
        <p14:creationId xmlns:p14="http://schemas.microsoft.com/office/powerpoint/2010/main" val="18721961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School Department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en-US" i="1" u="sng" dirty="0"/>
          </a:p>
          <a:p>
            <a:pPr marL="0" indent="0" algn="ctr">
              <a:buNone/>
            </a:pPr>
            <a:endParaRPr lang="en-US" altLang="en-US" i="1" u="sng" dirty="0"/>
          </a:p>
          <a:p>
            <a:pPr marL="0" indent="0" algn="ctr">
              <a:buNone/>
            </a:pPr>
            <a:r>
              <a:rPr lang="en-US" altLang="en-US" i="1" u="sng" dirty="0"/>
              <a:t>See School Superintendent Recording</a:t>
            </a:r>
          </a:p>
        </p:txBody>
      </p:sp>
      <p:sp>
        <p:nvSpPr>
          <p:cNvPr id="91139" name="Text Box 4"/>
          <p:cNvSpPr txBox="1">
            <a:spLocks noChangeArrowheads="1"/>
          </p:cNvSpPr>
          <p:nvPr/>
        </p:nvSpPr>
        <p:spPr bwMode="auto">
          <a:xfrm>
            <a:off x="7239000" y="609600"/>
            <a:ext cx="1997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i="1" dirty="0">
                <a:latin typeface="Arial" charset="0"/>
              </a:rPr>
              <a:t>Pages</a:t>
            </a:r>
          </a:p>
        </p:txBody>
      </p:sp>
    </p:spTree>
    <p:extLst>
      <p:ext uri="{BB962C8B-B14F-4D97-AF65-F5344CB8AC3E}">
        <p14:creationId xmlns:p14="http://schemas.microsoft.com/office/powerpoint/2010/main" val="372088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>
                <a:solidFill>
                  <a:schemeClr val="tx1"/>
                </a:solidFill>
              </a:rPr>
              <a:t>Overview - Reserve</a:t>
            </a:r>
            <a:r>
              <a:rPr lang="en-US" altLang="en-US" sz="2800" dirty="0"/>
              <a:t> Status </a:t>
            </a:r>
            <a:br>
              <a:rPr lang="en-US" altLang="en-US" sz="2800" dirty="0"/>
            </a:br>
            <a:r>
              <a:rPr lang="en-US" altLang="en-US" sz="2000" dirty="0"/>
              <a:t>April 2022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543800" cy="4648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/>
              <a:t>FREE CASH July 1, 2021		  	 $ 17,730,185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/>
              <a:t>		</a:t>
            </a:r>
            <a:r>
              <a:rPr lang="en-US" altLang="en-US" sz="1800" b="0" dirty="0">
                <a:latin typeface="Arial" charset="0"/>
              </a:rPr>
              <a:t>October 2021 TM – Article 9	        (450,052)</a:t>
            </a:r>
            <a:endParaRPr lang="en-US" altLang="en-US" sz="1800" b="0" dirty="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b="0" dirty="0"/>
          </a:p>
          <a:p>
            <a:pPr marL="914400" lvl="2" indent="0">
              <a:lnSpc>
                <a:spcPct val="80000"/>
              </a:lnSpc>
              <a:buNone/>
            </a:pPr>
            <a:r>
              <a:rPr lang="en-US" altLang="en-US" sz="1800" dirty="0">
                <a:latin typeface="Arial" charset="0"/>
              </a:rPr>
              <a:t>April 2022 TM – FY23 budget               </a:t>
            </a:r>
            <a:r>
              <a:rPr lang="en-US" altLang="en-US" sz="1800" u="sng" dirty="0">
                <a:latin typeface="Arial" charset="0"/>
              </a:rPr>
              <a:t>( 2,750,000)</a:t>
            </a:r>
            <a:r>
              <a:rPr lang="en-US" altLang="en-US" sz="1800" dirty="0">
                <a:latin typeface="Arial" charset="0"/>
              </a:rPr>
              <a:t>						 	 						$   </a:t>
            </a:r>
            <a:r>
              <a:rPr lang="en-US" altLang="en-US" sz="1800" i="1" dirty="0">
                <a:latin typeface="Arial" charset="0"/>
              </a:rPr>
              <a:t>14,530,133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800" b="1" dirty="0">
              <a:latin typeface="Arial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Arial" charset="0"/>
              </a:rPr>
              <a:t>	GENERAL STABILIZATION FUND</a:t>
            </a:r>
            <a:r>
              <a:rPr lang="en-US" altLang="en-US" sz="1800" dirty="0">
                <a:latin typeface="Arial" charset="0"/>
              </a:rPr>
              <a:t>  	  $   1,712,499*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Arial" charset="0"/>
              </a:rPr>
              <a:t>	FINCOM Reserves</a:t>
            </a:r>
            <a:r>
              <a:rPr lang="en-US" altLang="en-US" sz="1800" dirty="0">
                <a:latin typeface="Arial" charset="0"/>
              </a:rPr>
              <a:t>			  </a:t>
            </a:r>
            <a:r>
              <a:rPr lang="en-US" altLang="en-US" sz="1800" u="sng" dirty="0">
                <a:latin typeface="Arial" charset="0"/>
              </a:rPr>
              <a:t>        200,000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Arial" charset="0"/>
              </a:rPr>
              <a:t>				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6600"/>
                </a:solidFill>
                <a:latin typeface="Arial" charset="0"/>
              </a:rPr>
              <a:t>TOTAL				  $ 16,442,632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dirty="0">
                <a:solidFill>
                  <a:srgbClr val="006600"/>
                </a:solidFill>
                <a:latin typeface="Arial" charset="0"/>
              </a:rPr>
              <a:t>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1800" dirty="0">
                <a:solidFill>
                  <a:srgbClr val="006600"/>
                </a:solidFill>
                <a:latin typeface="Arial" charset="0"/>
              </a:rPr>
              <a:t>14.7% of estimated $111.6 million FY23 net available revenue; FINCOM Policy is 7% minimum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altLang="en-US" sz="1600" b="1" i="1" dirty="0">
              <a:latin typeface="Arial" charset="0"/>
            </a:endParaRPr>
          </a:p>
          <a:p>
            <a:pPr lvl="1" algn="ctr">
              <a:lnSpc>
                <a:spcPct val="80000"/>
              </a:lnSpc>
              <a:buNone/>
            </a:pPr>
            <a:r>
              <a:rPr lang="en-US" altLang="en-US" sz="1600" i="1" dirty="0">
                <a:latin typeface="Arial" charset="0"/>
              </a:rPr>
              <a:t>*total excludes funds designated for specific purpose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Enterprise Funds </a:t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Overview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81200"/>
            <a:ext cx="76962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altLang="en-US" sz="1600" b="0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sz="1600" b="0" dirty="0"/>
              <a:t>The Select Board will hold a Public Hearing to set rates, probably in May 2022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altLang="en-US" sz="1600" b="0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sz="1600" b="0" dirty="0"/>
              <a:t>Unexpected water main break on Walker’s Brook revealed issues that need to be repaired along the rest of the road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None/>
            </a:pPr>
            <a:endParaRPr lang="en-US" altLang="en-US" sz="1600" b="0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sz="1600" b="0" dirty="0"/>
              <a:t>Significant ongoing capital expenses in Water and Sewer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altLang="en-US" sz="1600" b="0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sz="1600" b="0" dirty="0"/>
              <a:t>A modest 4% increase in water usage is assumed which will offset rate increases needed.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altLang="en-US" sz="1600" b="0" dirty="0"/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None/>
            </a:pPr>
            <a:endParaRPr lang="en-US" altLang="en-US" sz="1600" b="0" dirty="0"/>
          </a:p>
        </p:txBody>
      </p:sp>
      <p:sp>
        <p:nvSpPr>
          <p:cNvPr id="92163" name="Text Box 5"/>
          <p:cNvSpPr txBox="1">
            <a:spLocks noChangeArrowheads="1"/>
          </p:cNvSpPr>
          <p:nvPr/>
        </p:nvSpPr>
        <p:spPr bwMode="auto">
          <a:xfrm>
            <a:off x="7162800" y="609600"/>
            <a:ext cx="2073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191-204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Water</a:t>
            </a:r>
            <a:r>
              <a:rPr lang="en-US" altLang="en-US" sz="2800" dirty="0"/>
              <a:t> Enterprise Fund </a:t>
            </a:r>
            <a:br>
              <a:rPr lang="en-US" altLang="en-US" sz="2800" dirty="0"/>
            </a:br>
            <a:r>
              <a:rPr lang="en-US" altLang="en-US" sz="2000" dirty="0"/>
              <a:t>(W99)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752600"/>
            <a:ext cx="8153400" cy="457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1600" dirty="0"/>
              <a:t>Rates estimated at +0.0 to + 8.9 % (Select Board Hearing upcoming)</a:t>
            </a:r>
            <a:endParaRPr lang="en-US" sz="1600" b="0" dirty="0"/>
          </a:p>
          <a:p>
            <a:pPr eaLnBrk="1" hangingPunct="1"/>
            <a:r>
              <a:rPr lang="en-US" sz="1600" b="0" dirty="0"/>
              <a:t>Wages +4.9% (OT is increased to prepare for unexpected leaks at Walker’s 		               Brook)</a:t>
            </a:r>
          </a:p>
          <a:p>
            <a:pPr eaLnBrk="1" hangingPunct="1"/>
            <a:r>
              <a:rPr lang="en-US" sz="1600" b="0" dirty="0"/>
              <a:t>Overhead expenses -2.3% </a:t>
            </a:r>
          </a:p>
          <a:p>
            <a:pPr eaLnBrk="1" hangingPunct="1"/>
            <a:r>
              <a:rPr lang="en-US" sz="1600" b="0" dirty="0"/>
              <a:t>Operating expenses +29.7% (+$100k Outsourced professional service in case 			      a water main break happens that the local crew 			      cannot handle.)</a:t>
            </a:r>
          </a:p>
          <a:p>
            <a:pPr eaLnBrk="1" hangingPunct="1"/>
            <a:r>
              <a:rPr lang="en-US" sz="1600" b="0" dirty="0"/>
              <a:t>Support to general fund costs +3.9%</a:t>
            </a:r>
          </a:p>
          <a:p>
            <a:pPr eaLnBrk="1" hangingPunct="1"/>
            <a:r>
              <a:rPr lang="en-US" sz="1600" b="0" u="sng" dirty="0"/>
              <a:t>Capital &amp; Debt planned at -21.9%</a:t>
            </a:r>
          </a:p>
          <a:p>
            <a:pPr marL="0" indent="0" eaLnBrk="1" hangingPunct="1">
              <a:buNone/>
            </a:pPr>
            <a:r>
              <a:rPr lang="en-US" sz="1600" b="0" dirty="0"/>
              <a:t>=	Total Local costs - 11.7%</a:t>
            </a:r>
          </a:p>
          <a:p>
            <a:pPr eaLnBrk="1" hangingPunct="1"/>
            <a:r>
              <a:rPr lang="en-US" sz="1600" b="0" u="sng" dirty="0"/>
              <a:t>MWRA assessment -1.2% </a:t>
            </a:r>
          </a:p>
          <a:p>
            <a:pPr marL="0" indent="0" eaLnBrk="1" hangingPunct="1">
              <a:buNone/>
            </a:pPr>
            <a:r>
              <a:rPr lang="en-US" sz="1600" b="0" dirty="0"/>
              <a:t>=	Gross budget -8.6%</a:t>
            </a:r>
          </a:p>
          <a:p>
            <a:pPr eaLnBrk="1" hangingPunct="1"/>
            <a:r>
              <a:rPr lang="en-US" sz="1600" b="0" u="sng" dirty="0"/>
              <a:t>Use $750k Reserves</a:t>
            </a:r>
            <a:r>
              <a:rPr lang="en-US" sz="1600" b="0" dirty="0"/>
              <a:t> to minimize rates (estimated pending Hearing)</a:t>
            </a:r>
          </a:p>
          <a:p>
            <a:pPr eaLnBrk="1" hangingPunct="1">
              <a:buFontTx/>
              <a:buNone/>
            </a:pPr>
            <a:r>
              <a:rPr lang="en-US" sz="1600" b="0" dirty="0"/>
              <a:t>=    </a:t>
            </a:r>
            <a:r>
              <a:rPr lang="en-US" sz="1600" dirty="0"/>
              <a:t>Net budget 9.9%</a:t>
            </a:r>
          </a:p>
          <a:p>
            <a:pPr eaLnBrk="1" hangingPunct="1">
              <a:buFontTx/>
              <a:buNone/>
            </a:pPr>
            <a:endParaRPr lang="en-US" sz="1600" dirty="0">
              <a:highlight>
                <a:srgbClr val="FFFF00"/>
              </a:highlight>
            </a:endParaRPr>
          </a:p>
          <a:p>
            <a:pPr eaLnBrk="1" hangingPunct="1">
              <a:buNone/>
            </a:pPr>
            <a:r>
              <a:rPr lang="en-US" sz="1600" b="0" dirty="0"/>
              <a:t>Request to use $1 million in ARPA funds to stabilize the rate</a:t>
            </a:r>
          </a:p>
          <a:p>
            <a:pPr eaLnBrk="1" hangingPunct="1">
              <a:buFontTx/>
              <a:buNone/>
            </a:pPr>
            <a:endParaRPr lang="en-US" sz="1600" dirty="0">
              <a:highlight>
                <a:srgbClr val="FFFF00"/>
              </a:highlight>
            </a:endParaRPr>
          </a:p>
          <a:p>
            <a:pPr eaLnBrk="1" hangingPunct="1">
              <a:buFontTx/>
              <a:buNone/>
            </a:pPr>
            <a:r>
              <a:rPr lang="en-US" sz="1600" b="0" i="1" dirty="0"/>
              <a:t>	</a:t>
            </a:r>
          </a:p>
        </p:txBody>
      </p:sp>
      <p:sp>
        <p:nvSpPr>
          <p:cNvPr id="96259" name="Text Box 5"/>
          <p:cNvSpPr txBox="1">
            <a:spLocks noChangeArrowheads="1"/>
          </p:cNvSpPr>
          <p:nvPr/>
        </p:nvSpPr>
        <p:spPr bwMode="auto">
          <a:xfrm>
            <a:off x="7162800" y="609600"/>
            <a:ext cx="2073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191-195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Sewer</a:t>
            </a:r>
            <a:r>
              <a:rPr lang="en-US" altLang="en-US" sz="2800" dirty="0"/>
              <a:t> Enterprise Fund </a:t>
            </a:r>
            <a:br>
              <a:rPr lang="en-US" altLang="en-US" sz="2800" dirty="0"/>
            </a:br>
            <a:r>
              <a:rPr lang="en-US" altLang="en-US" sz="2000" dirty="0"/>
              <a:t>(X99)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981200"/>
            <a:ext cx="7696200" cy="3810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1600" dirty="0"/>
              <a:t>Rates estimated at +1.8% (Select Board Hearing upcoming)</a:t>
            </a:r>
            <a:endParaRPr lang="en-US" sz="1600" b="0" dirty="0"/>
          </a:p>
          <a:p>
            <a:pPr eaLnBrk="1" hangingPunct="1"/>
            <a:r>
              <a:rPr lang="en-US" sz="1600" b="0" dirty="0"/>
              <a:t>Wages +3.6% </a:t>
            </a:r>
          </a:p>
          <a:p>
            <a:pPr eaLnBrk="1" hangingPunct="1"/>
            <a:r>
              <a:rPr lang="en-US" sz="1600" b="0" dirty="0"/>
              <a:t>Overhead expenses +16.1% (+25K Retirement Assessment )</a:t>
            </a:r>
          </a:p>
          <a:p>
            <a:pPr eaLnBrk="1" hangingPunct="1"/>
            <a:r>
              <a:rPr lang="en-US" sz="1600" b="0" dirty="0"/>
              <a:t>Operating expenses +1.1%</a:t>
            </a:r>
          </a:p>
          <a:p>
            <a:pPr eaLnBrk="1" hangingPunct="1"/>
            <a:r>
              <a:rPr lang="en-US" sz="1600" b="0" dirty="0"/>
              <a:t>Support to general fund costs +3.9%</a:t>
            </a:r>
          </a:p>
          <a:p>
            <a:pPr eaLnBrk="1" hangingPunct="1"/>
            <a:r>
              <a:rPr lang="en-US" sz="1600" b="0" u="sng" dirty="0"/>
              <a:t>Capital &amp; Debt planned at -3.7%</a:t>
            </a:r>
          </a:p>
          <a:p>
            <a:pPr marL="0" indent="0" eaLnBrk="1" hangingPunct="1">
              <a:buNone/>
            </a:pPr>
            <a:r>
              <a:rPr lang="en-US" sz="1600" b="0" dirty="0"/>
              <a:t>=	Total Local costs +.8%</a:t>
            </a:r>
          </a:p>
          <a:p>
            <a:pPr eaLnBrk="1" hangingPunct="1"/>
            <a:r>
              <a:rPr lang="en-US" sz="1600" b="0" u="sng" dirty="0"/>
              <a:t>MWRA assessment +.4%</a:t>
            </a:r>
          </a:p>
          <a:p>
            <a:pPr marL="0" indent="0" eaLnBrk="1" hangingPunct="1">
              <a:buNone/>
            </a:pPr>
            <a:r>
              <a:rPr lang="en-US" sz="1600" b="0" dirty="0"/>
              <a:t>=	Gross budget +.5%</a:t>
            </a:r>
          </a:p>
          <a:p>
            <a:pPr eaLnBrk="1" hangingPunct="1"/>
            <a:r>
              <a:rPr lang="en-US" sz="1600" b="0" u="sng" dirty="0"/>
              <a:t>Use $350k Reserves</a:t>
            </a:r>
            <a:r>
              <a:rPr lang="en-US" sz="1600" b="0" dirty="0"/>
              <a:t> to minimize rates (estimated pending Hearing)</a:t>
            </a:r>
          </a:p>
          <a:p>
            <a:pPr eaLnBrk="1" hangingPunct="1">
              <a:buFontTx/>
              <a:buNone/>
            </a:pPr>
            <a:r>
              <a:rPr lang="en-US" sz="1800" b="0" dirty="0"/>
              <a:t>=    </a:t>
            </a:r>
            <a:r>
              <a:rPr lang="en-US" sz="1600" dirty="0"/>
              <a:t>Net budget +7.2%</a:t>
            </a:r>
            <a:endParaRPr lang="en-US" sz="1600" b="0" dirty="0"/>
          </a:p>
          <a:p>
            <a:pPr eaLnBrk="1" hangingPunct="1">
              <a:buNone/>
            </a:pPr>
            <a:r>
              <a:rPr lang="en-US" sz="1400" b="0" i="1" dirty="0"/>
              <a:t>-&gt; Increased usage means needed rates are lower</a:t>
            </a:r>
          </a:p>
          <a:p>
            <a:pPr eaLnBrk="1" hangingPunct="1">
              <a:buFontTx/>
              <a:buNone/>
            </a:pPr>
            <a:endParaRPr lang="en-US" sz="1600" b="0" dirty="0">
              <a:highlight>
                <a:srgbClr val="FFFF00"/>
              </a:highlight>
            </a:endParaRPr>
          </a:p>
          <a:p>
            <a:pPr eaLnBrk="1" hangingPunct="1">
              <a:buFontTx/>
              <a:buNone/>
            </a:pPr>
            <a:endParaRPr lang="en-US" sz="1600" dirty="0"/>
          </a:p>
          <a:p>
            <a:pPr eaLnBrk="1" hangingPunct="1">
              <a:buFontTx/>
              <a:buNone/>
            </a:pPr>
            <a:endParaRPr lang="en-US" sz="1600" dirty="0"/>
          </a:p>
          <a:p>
            <a:pPr eaLnBrk="1" hangingPunct="1">
              <a:buFontTx/>
              <a:buNone/>
            </a:pPr>
            <a:endParaRPr lang="en-US" sz="1600" b="0" dirty="0"/>
          </a:p>
        </p:txBody>
      </p:sp>
      <p:sp>
        <p:nvSpPr>
          <p:cNvPr id="94211" name="Text Box 5"/>
          <p:cNvSpPr txBox="1">
            <a:spLocks noChangeArrowheads="1"/>
          </p:cNvSpPr>
          <p:nvPr/>
        </p:nvSpPr>
        <p:spPr bwMode="auto">
          <a:xfrm>
            <a:off x="7086600" y="609600"/>
            <a:ext cx="21494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196-198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Storm</a:t>
            </a:r>
            <a:r>
              <a:rPr lang="en-US" altLang="en-US" sz="2800" dirty="0"/>
              <a:t> Water Enterprise Fund </a:t>
            </a:r>
            <a:br>
              <a:rPr lang="en-US" altLang="en-US" sz="2800" dirty="0"/>
            </a:br>
            <a:r>
              <a:rPr lang="en-US" altLang="en-US" sz="2000" dirty="0"/>
              <a:t>(Y99)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6577" y="1752600"/>
            <a:ext cx="76962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600" dirty="0"/>
              <a:t>Rates estimated as $60/residential SF home (unchanged, SB Hearing)</a:t>
            </a:r>
            <a:endParaRPr lang="en-US" sz="1600" b="0" dirty="0"/>
          </a:p>
          <a:p>
            <a:pPr eaLnBrk="1" hangingPunct="1"/>
            <a:r>
              <a:rPr lang="en-US" sz="1600" b="0" dirty="0"/>
              <a:t>Wages 28.5% no changes in staffing- wages reflect moving up in experience 		             and qualifications</a:t>
            </a:r>
          </a:p>
          <a:p>
            <a:pPr eaLnBrk="1" hangingPunct="1"/>
            <a:r>
              <a:rPr lang="en-US" sz="1600" b="0" dirty="0"/>
              <a:t>Overhead expenses +0.0% </a:t>
            </a:r>
          </a:p>
          <a:p>
            <a:pPr eaLnBrk="1" hangingPunct="1"/>
            <a:r>
              <a:rPr lang="en-US" sz="1600" b="0" dirty="0"/>
              <a:t>Operating expenses +0.0%</a:t>
            </a:r>
          </a:p>
          <a:p>
            <a:pPr eaLnBrk="1" hangingPunct="1"/>
            <a:r>
              <a:rPr lang="en-US" sz="1600" b="0" dirty="0"/>
              <a:t>Support to general fund costs +3.9%</a:t>
            </a:r>
          </a:p>
          <a:p>
            <a:pPr eaLnBrk="1" hangingPunct="1"/>
            <a:r>
              <a:rPr lang="en-US" sz="1600" b="0" u="sng" dirty="0"/>
              <a:t>Capital &amp; Debt planned at +72.4% (+$300k drainage project Memorial Park)</a:t>
            </a:r>
          </a:p>
          <a:p>
            <a:pPr marL="0" indent="0" eaLnBrk="1" hangingPunct="1">
              <a:buNone/>
            </a:pPr>
            <a:r>
              <a:rPr lang="en-US" sz="1600" b="0" dirty="0"/>
              <a:t>=	Total Local costs +39.2%</a:t>
            </a:r>
          </a:p>
          <a:p>
            <a:pPr eaLnBrk="1" hangingPunct="1"/>
            <a:r>
              <a:rPr lang="en-US" sz="1600" b="0" u="sng" dirty="0"/>
              <a:t>Use $300k Reserves</a:t>
            </a:r>
            <a:r>
              <a:rPr lang="en-US" sz="1600" b="0" dirty="0"/>
              <a:t> to offset some capital costs (estimated pending Hearing)</a:t>
            </a:r>
          </a:p>
          <a:p>
            <a:pPr eaLnBrk="1" hangingPunct="1">
              <a:buFontTx/>
              <a:buNone/>
            </a:pPr>
            <a:r>
              <a:rPr lang="en-US" sz="1800" b="0" dirty="0"/>
              <a:t>=    </a:t>
            </a:r>
            <a:r>
              <a:rPr lang="en-US" sz="1600" dirty="0"/>
              <a:t>Net budget +7.4%</a:t>
            </a:r>
          </a:p>
          <a:p>
            <a:pPr marL="0" indent="0" eaLnBrk="1" hangingPunct="1">
              <a:buNone/>
            </a:pPr>
            <a:endParaRPr lang="en-US" sz="1600" b="0" dirty="0"/>
          </a:p>
          <a:p>
            <a:pPr marL="0" indent="0" eaLnBrk="1" hangingPunct="1">
              <a:buNone/>
            </a:pPr>
            <a:r>
              <a:rPr lang="en-US" sz="1800" dirty="0"/>
              <a:t>FUTURE</a:t>
            </a:r>
          </a:p>
          <a:p>
            <a:pPr marL="0" indent="0" eaLnBrk="1" hangingPunct="1">
              <a:buNone/>
            </a:pPr>
            <a:r>
              <a:rPr lang="en-US" sz="1600" b="0" dirty="0"/>
              <a:t>	=&gt; FY24 Draining Master Plan for the community</a:t>
            </a:r>
          </a:p>
          <a:p>
            <a:pPr marL="0" indent="0" eaLnBrk="1" hangingPunct="1">
              <a:buNone/>
            </a:pPr>
            <a:r>
              <a:rPr lang="en-US" sz="1600" b="0" dirty="0"/>
              <a:t>	=&gt; FY24 Annual drainage fundi9ng is increased by $200k to carry out 	     	     prioritized findings of the Draining Master Plan</a:t>
            </a:r>
            <a:endParaRPr lang="en-US" sz="1600" dirty="0"/>
          </a:p>
        </p:txBody>
      </p:sp>
      <p:sp>
        <p:nvSpPr>
          <p:cNvPr id="98307" name="Text Box 6"/>
          <p:cNvSpPr txBox="1">
            <a:spLocks noChangeArrowheads="1"/>
          </p:cNvSpPr>
          <p:nvPr/>
        </p:nvSpPr>
        <p:spPr bwMode="auto">
          <a:xfrm>
            <a:off x="7239000" y="609600"/>
            <a:ext cx="19970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199-201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PEG Access</a:t>
            </a:r>
            <a:r>
              <a:rPr lang="en-US" altLang="en-US" sz="2800" dirty="0"/>
              <a:t> Enterprise Fund </a:t>
            </a:r>
            <a:br>
              <a:rPr lang="en-US" altLang="en-US" sz="2800" dirty="0"/>
            </a:br>
            <a:r>
              <a:rPr lang="en-US" altLang="en-US" sz="2000" dirty="0"/>
              <a:t>(Z99)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6576" y="1600200"/>
            <a:ext cx="8206424" cy="457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1600" dirty="0">
                <a:solidFill>
                  <a:srgbClr val="006600"/>
                </a:solidFill>
              </a:rPr>
              <a:t> PEG Access </a:t>
            </a:r>
            <a:r>
              <a:rPr lang="en-US" altLang="en-US" sz="1600" u="sng" dirty="0">
                <a:solidFill>
                  <a:srgbClr val="006600"/>
                </a:solidFill>
              </a:rPr>
              <a:t>$626,250</a:t>
            </a:r>
          </a:p>
          <a:p>
            <a:pPr marL="0" indent="0" eaLnBrk="1" hangingPunct="1">
              <a:buNone/>
            </a:pPr>
            <a:endParaRPr lang="en-US" sz="1600" dirty="0"/>
          </a:p>
        </p:txBody>
      </p:sp>
      <p:sp>
        <p:nvSpPr>
          <p:cNvPr id="98307" name="Text Box 6"/>
          <p:cNvSpPr txBox="1">
            <a:spLocks noChangeArrowheads="1"/>
          </p:cNvSpPr>
          <p:nvPr/>
        </p:nvSpPr>
        <p:spPr bwMode="auto">
          <a:xfrm>
            <a:off x="7696199" y="609600"/>
            <a:ext cx="1219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 202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15CF8C-3BA7-46E8-9145-611E44F8AE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969532"/>
            <a:ext cx="7086600" cy="30596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26867FA-CB4C-46A6-B548-7A9AE41CDF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6350" y="5170894"/>
            <a:ext cx="5486876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0161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Landfill </a:t>
            </a:r>
            <a:r>
              <a:rPr lang="en-US" altLang="en-US" sz="2800" dirty="0"/>
              <a:t>Enterprise Fund </a:t>
            </a:r>
            <a:br>
              <a:rPr lang="en-US" altLang="en-US" sz="2800" dirty="0"/>
            </a:br>
            <a:r>
              <a:rPr lang="en-US" altLang="en-US" sz="2000" dirty="0"/>
              <a:t>(ZZ9)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8229600" cy="5105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1600" dirty="0">
                <a:solidFill>
                  <a:srgbClr val="006600"/>
                </a:solidFill>
              </a:rPr>
              <a:t> Landfill </a:t>
            </a:r>
            <a:r>
              <a:rPr lang="en-US" altLang="en-US" sz="1600" u="sng" dirty="0">
                <a:solidFill>
                  <a:srgbClr val="006600"/>
                </a:solidFill>
              </a:rPr>
              <a:t>$37,000</a:t>
            </a:r>
          </a:p>
          <a:p>
            <a:pPr marL="0" indent="0" eaLnBrk="1" hangingPunct="1">
              <a:buNone/>
            </a:pPr>
            <a:r>
              <a:rPr lang="en-US" sz="1600" dirty="0"/>
              <a:t>	</a:t>
            </a:r>
          </a:p>
          <a:p>
            <a:pPr eaLnBrk="1" hangingPunct="1"/>
            <a:r>
              <a:rPr lang="en-US" sz="1600" b="0" dirty="0"/>
              <a:t>The Landfill Enterprise fund was created on December 9, 2002, to establish a financial assurance mechanism per the DEP requirements relative to the closure of the Landfill and the post-closure maintenance and monitoring.</a:t>
            </a:r>
          </a:p>
          <a:p>
            <a:pPr marL="0" indent="0" eaLnBrk="1" hangingPunct="1">
              <a:buNone/>
            </a:pPr>
            <a:endParaRPr lang="en-US" sz="1600" b="0" dirty="0"/>
          </a:p>
          <a:p>
            <a:pPr eaLnBrk="1" hangingPunct="1"/>
            <a:r>
              <a:rPr lang="en-US" sz="1600" b="0" dirty="0"/>
              <a:t>The Developer is required to provide monitoring of the Landfill up to and including the limit of $40,000 per year, with a 3% cost of living factor applied each year.</a:t>
            </a:r>
          </a:p>
          <a:p>
            <a:pPr marL="0" indent="0" eaLnBrk="1" hangingPunct="1">
              <a:buNone/>
            </a:pPr>
            <a:endParaRPr lang="en-US" sz="1600" b="0" dirty="0"/>
          </a:p>
          <a:p>
            <a:pPr eaLnBrk="1" hangingPunct="1"/>
            <a:r>
              <a:rPr lang="en-US" sz="1600" b="0" dirty="0"/>
              <a:t>The Town’s obligation is escalated for amounts above $40k per year appropriately escalated.</a:t>
            </a:r>
          </a:p>
          <a:p>
            <a:pPr eaLnBrk="1" hangingPunct="1"/>
            <a:endParaRPr lang="en-US" sz="1600" b="0" dirty="0"/>
          </a:p>
          <a:p>
            <a:pPr eaLnBrk="1" hangingPunct="1"/>
            <a:r>
              <a:rPr lang="en-US" sz="1600" b="0" dirty="0"/>
              <a:t>The Town hasn’t had an obligation relative to the Landfill monitoring since December 2011.</a:t>
            </a:r>
          </a:p>
          <a:p>
            <a:pPr marL="0" indent="0" eaLnBrk="1" hangingPunct="1">
              <a:buNone/>
            </a:pPr>
            <a:endParaRPr lang="en-US" sz="1600" b="0" dirty="0"/>
          </a:p>
          <a:p>
            <a:pPr eaLnBrk="1" hangingPunct="1"/>
            <a:r>
              <a:rPr lang="en-US" sz="1600" b="0" dirty="0"/>
              <a:t>Each January the Developer provides a $37k performance deposit and the Town reimburses the Developer from this deposit when proof of monitoring is provided. DOR would like this $37k appropriated each year going forward.</a:t>
            </a:r>
          </a:p>
        </p:txBody>
      </p:sp>
      <p:sp>
        <p:nvSpPr>
          <p:cNvPr id="98307" name="Text Box 6"/>
          <p:cNvSpPr txBox="1">
            <a:spLocks noChangeArrowheads="1"/>
          </p:cNvSpPr>
          <p:nvPr/>
        </p:nvSpPr>
        <p:spPr bwMode="auto">
          <a:xfrm>
            <a:off x="7696199" y="609600"/>
            <a:ext cx="12192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203-204</a:t>
            </a:r>
          </a:p>
        </p:txBody>
      </p:sp>
    </p:spTree>
    <p:extLst>
      <p:ext uri="{BB962C8B-B14F-4D97-AF65-F5344CB8AC3E}">
        <p14:creationId xmlns:p14="http://schemas.microsoft.com/office/powerpoint/2010/main" val="42400410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Budget Motion</a:t>
            </a:r>
            <a:br>
              <a:rPr lang="en-US" altLang="en-US" sz="2800" dirty="0"/>
            </a:br>
            <a:endParaRPr lang="en-US" altLang="en-US" sz="1400" dirty="0"/>
          </a:p>
        </p:txBody>
      </p:sp>
      <p:sp>
        <p:nvSpPr>
          <p:cNvPr id="28674" name="Text Box 6"/>
          <p:cNvSpPr txBox="1">
            <a:spLocks noChangeArrowheads="1"/>
          </p:cNvSpPr>
          <p:nvPr/>
        </p:nvSpPr>
        <p:spPr bwMode="auto">
          <a:xfrm>
            <a:off x="1219200" y="20574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862917-9C1E-4081-96DA-077AF160B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1981200"/>
            <a:ext cx="7696200" cy="4114800"/>
          </a:xfrm>
        </p:spPr>
        <p:txBody>
          <a:bodyPr/>
          <a:lstStyle/>
          <a:p>
            <a:pPr marL="0" indent="0">
              <a:buNone/>
            </a:pPr>
            <a:r>
              <a:rPr lang="en-US" b="0" dirty="0"/>
              <a:t>Move that the Town appropriate the sum of: </a:t>
            </a:r>
            <a:r>
              <a:rPr lang="en-US" b="0" u="sng" dirty="0"/>
              <a:t>$130,811,410</a:t>
            </a:r>
            <a:r>
              <a:rPr lang="en-US" b="0" dirty="0"/>
              <a:t> for the operation of the Town and its Government for Fiscal Year 2023, beginning July 1, 2022, with the amount appropriated to be raised as set forth below.</a:t>
            </a:r>
          </a:p>
          <a:p>
            <a:pPr marL="0" indent="0">
              <a:buNone/>
            </a:pPr>
            <a:r>
              <a:rPr lang="en-US" b="0" dirty="0"/>
              <a:t>						-FINCOM</a:t>
            </a:r>
          </a:p>
          <a:p>
            <a:pPr marL="0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5981136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Amended Budget </a:t>
            </a:r>
            <a:r>
              <a:rPr lang="en-US" altLang="en-US" sz="2800" dirty="0"/>
              <a:t>Motion</a:t>
            </a:r>
            <a:br>
              <a:rPr lang="en-US" altLang="en-US" sz="2800" dirty="0"/>
            </a:br>
            <a:endParaRPr lang="en-US" altLang="en-US" sz="1400" dirty="0"/>
          </a:p>
        </p:txBody>
      </p:sp>
      <p:sp>
        <p:nvSpPr>
          <p:cNvPr id="28674" name="Text Box 6"/>
          <p:cNvSpPr txBox="1">
            <a:spLocks noChangeArrowheads="1"/>
          </p:cNvSpPr>
          <p:nvPr/>
        </p:nvSpPr>
        <p:spPr bwMode="auto">
          <a:xfrm>
            <a:off x="1219200" y="20574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862917-9C1E-4081-96DA-077AF160B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1981200"/>
            <a:ext cx="7696200" cy="4114800"/>
          </a:xfrm>
        </p:spPr>
        <p:txBody>
          <a:bodyPr/>
          <a:lstStyle/>
          <a:p>
            <a:pPr marL="0" indent="0">
              <a:buNone/>
            </a:pPr>
            <a:r>
              <a:rPr lang="en-US" b="0" dirty="0"/>
              <a:t>Move that the Town appropriate the sum of: </a:t>
            </a:r>
            <a:r>
              <a:rPr lang="en-US" b="0" u="sng" dirty="0"/>
              <a:t>$130,506,410*</a:t>
            </a:r>
            <a:r>
              <a:rPr lang="en-US" b="0" dirty="0"/>
              <a:t> for the operation of the Town and its Government for Fiscal Year 2022, beginning July 1, 2022, with the amount appropriated to be raised as set forth below.</a:t>
            </a:r>
          </a:p>
          <a:p>
            <a:pPr marL="0" indent="0">
              <a:buNone/>
            </a:pPr>
            <a:r>
              <a:rPr lang="en-US" b="0" dirty="0"/>
              <a:t>						-FINCOM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400" b="0" i="1" dirty="0"/>
              <a:t>*</a:t>
            </a:r>
            <a:r>
              <a:rPr lang="en-US" sz="1800" b="0" i="1" dirty="0"/>
              <a:t>Total is corrected for basic Town Manager math errors only in the Enterprise Funds. Incorrect figure was listed as $130,811,410.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Free Cash </a:t>
            </a:r>
            <a:br>
              <a:rPr lang="en-US" altLang="en-US" sz="2800" dirty="0"/>
            </a:br>
            <a:r>
              <a:rPr lang="en-US" altLang="en-US" sz="2000" dirty="0"/>
              <a:t>Ten Year Actual History Projected out 3 Years</a:t>
            </a:r>
            <a:br>
              <a:rPr lang="en-US" altLang="en-US" sz="2000" dirty="0"/>
            </a:br>
            <a:r>
              <a:rPr lang="en-US" altLang="en-US" sz="1400" dirty="0"/>
              <a:t>($ Thousands)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752600"/>
            <a:ext cx="7239001" cy="4648200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endParaRPr lang="en-US" altLang="en-US" sz="1600" b="1" i="1" dirty="0">
              <a:latin typeface="Arial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600" b="1" dirty="0">
                <a:latin typeface="Arial" charset="0"/>
              </a:rPr>
              <a:t> 	</a:t>
            </a:r>
            <a:endParaRPr lang="en-US" altLang="en-US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066800" y="5818196"/>
            <a:ext cx="6781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i="1" dirty="0">
                <a:latin typeface="+mn-lt"/>
              </a:rPr>
              <a:t>2022-2024 figures assumes $1.5 million regeneration and $2.75 million in uses in FY22 and $2.5 million in uses in FY23 and FY24. 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4572000" y="6229753"/>
            <a:ext cx="1143000" cy="304800"/>
          </a:xfrm>
          <a:prstGeom prst="rect">
            <a:avLst/>
          </a:prstGeom>
          <a:noFill/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100" b="1" dirty="0">
              <a:solidFill>
                <a:srgbClr val="C0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51AF3E-1310-4149-B5D8-1429AEEFDD89}"/>
              </a:ext>
            </a:extLst>
          </p:cNvPr>
          <p:cNvSpPr txBox="1"/>
          <p:nvPr/>
        </p:nvSpPr>
        <p:spPr>
          <a:xfrm>
            <a:off x="3581400" y="2743200"/>
            <a:ext cx="12192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783B463-B501-4AD6-87ED-83840CA1ED9B}"/>
              </a:ext>
            </a:extLst>
          </p:cNvPr>
          <p:cNvSpPr txBox="1"/>
          <p:nvPr/>
        </p:nvSpPr>
        <p:spPr>
          <a:xfrm>
            <a:off x="6934200" y="33528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FINCOM Reserve Policy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7182D1-E1C2-47DB-80BE-EF8946F93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075" y="1681486"/>
            <a:ext cx="5198725" cy="4207824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CA840E-77E3-4DC6-AFFC-E1D44FC643B5}"/>
              </a:ext>
            </a:extLst>
          </p:cNvPr>
          <p:cNvCxnSpPr>
            <a:cxnSpLocks/>
          </p:cNvCxnSpPr>
          <p:nvPr/>
        </p:nvCxnSpPr>
        <p:spPr>
          <a:xfrm flipV="1">
            <a:off x="2209800" y="3276601"/>
            <a:ext cx="4572000" cy="160019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>
                <a:solidFill>
                  <a:schemeClr val="tx1"/>
                </a:solidFill>
              </a:rPr>
              <a:t>Regeneration</a:t>
            </a:r>
            <a:r>
              <a:rPr lang="en-US" altLang="en-US" sz="2800" dirty="0"/>
              <a:t> of Reserves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A: Receive more revenues than expected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>
                <a:latin typeface="+mn-lt"/>
              </a:rPr>
              <a:t>Last six years range from </a:t>
            </a:r>
            <a:r>
              <a:rPr lang="en-US" altLang="en-US" sz="1800" dirty="0">
                <a:latin typeface="+mj-lt"/>
              </a:rPr>
              <a:t>+$1.0 mil </a:t>
            </a:r>
            <a:r>
              <a:rPr lang="en-US" altLang="en-US" sz="1800" dirty="0">
                <a:latin typeface="+mn-lt"/>
              </a:rPr>
              <a:t>to +$2.5mil;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>
                <a:latin typeface="+mn-lt"/>
              </a:rPr>
              <a:t>State Aid, new growth and excise taxes vary widely;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>
                <a:latin typeface="+mn-lt"/>
              </a:rPr>
              <a:t>Known one-time variances are purposely ignored in forecast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800" dirty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en-US" altLang="en-US" dirty="0"/>
              <a:t>B: Spend less expenses than budgeted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0" dirty="0"/>
              <a:t>	Average recent sources: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0" dirty="0"/>
              <a:t>	  - Town Government 68%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0" dirty="0"/>
              <a:t>	  - Schools 12%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0" dirty="0"/>
              <a:t>	  - Shared Costs &amp; other 20%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800" b="0" dirty="0"/>
          </a:p>
          <a:p>
            <a:pPr>
              <a:lnSpc>
                <a:spcPct val="80000"/>
              </a:lnSpc>
            </a:pPr>
            <a:r>
              <a:rPr lang="en-US" altLang="en-US" dirty="0"/>
              <a:t>Combination A+B is called ‘regeneration’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b="0" dirty="0"/>
              <a:t>	$1.5 million assumed minimum – serves as basis for spending 	that much Free Cash to balance annual budgets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800" b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</a:rPr>
              <a:t>FY23</a:t>
            </a:r>
            <a:r>
              <a:rPr lang="en-US" altLang="en-US" sz="2800" dirty="0"/>
              <a:t> Projected General Fund Revenues</a:t>
            </a:r>
            <a:r>
              <a:rPr lang="en-US" altLang="en-US" sz="2400" dirty="0"/>
              <a:t> </a:t>
            </a:r>
            <a:br>
              <a:rPr lang="en-US" altLang="en-US" sz="2400" dirty="0"/>
            </a:br>
            <a:r>
              <a:rPr lang="en-US" altLang="en-US" sz="1400" dirty="0"/>
              <a:t>($ millions)</a:t>
            </a:r>
          </a:p>
        </p:txBody>
      </p:sp>
      <p:sp>
        <p:nvSpPr>
          <p:cNvPr id="24625" name="Text Box 56"/>
          <p:cNvSpPr txBox="1">
            <a:spLocks noChangeArrowheads="1"/>
          </p:cNvSpPr>
          <p:nvPr/>
        </p:nvSpPr>
        <p:spPr bwMode="auto">
          <a:xfrm>
            <a:off x="6858000" y="574675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62 - 66</a:t>
            </a:r>
          </a:p>
        </p:txBody>
      </p:sp>
      <p:sp>
        <p:nvSpPr>
          <p:cNvPr id="2" name="AutoShape 4" descr="Image result for sad emoj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64521EB-FDD6-4D4B-A43E-81BBD4260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558156"/>
              </p:ext>
            </p:extLst>
          </p:nvPr>
        </p:nvGraphicFramePr>
        <p:xfrm>
          <a:off x="1143000" y="1981200"/>
          <a:ext cx="70104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84044447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33396967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7040461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80826803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FY22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FY23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536015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lang="en-US" sz="1400" dirty="0"/>
                        <a:t>Prop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81.84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84.80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+3.6%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50231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lang="en-US" sz="1400" dirty="0"/>
                        <a:t>Local Revs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7.73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7.60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-1.7%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265348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lang="en-US" sz="1400" dirty="0"/>
                        <a:t>State 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14.78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15.15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+2.5%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98799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lang="en-US" sz="1400" dirty="0"/>
                        <a:t>Transfers &amp; Avail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4.05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+1.7%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15832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lang="en-US" sz="1400" b="1" dirty="0"/>
                        <a:t>Sub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108.33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111.60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+3.0%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20581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lang="en-US" sz="1400" dirty="0"/>
                        <a:t>Reserves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-4.2%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58481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lang="en-US" sz="1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111.20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114.35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+2.8%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3473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FY23 Spending Scorecard</a:t>
            </a:r>
            <a:br>
              <a:rPr lang="en-US" altLang="en-US" sz="2800" dirty="0"/>
            </a:br>
            <a:r>
              <a:rPr lang="en-US" altLang="en-US" sz="1400" dirty="0"/>
              <a:t>($ millions)</a:t>
            </a:r>
            <a:br>
              <a:rPr lang="en-US" altLang="en-US" sz="2400" dirty="0"/>
            </a:br>
            <a:endParaRPr lang="en-US" altLang="en-US" sz="2400" dirty="0"/>
          </a:p>
        </p:txBody>
      </p:sp>
      <p:sp>
        <p:nvSpPr>
          <p:cNvPr id="26626" name="Text Box 56"/>
          <p:cNvSpPr txBox="1">
            <a:spLocks noChangeArrowheads="1"/>
          </p:cNvSpPr>
          <p:nvPr/>
        </p:nvSpPr>
        <p:spPr bwMode="auto">
          <a:xfrm>
            <a:off x="6858000" y="574675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 67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70B2F1C-AA43-4A08-B135-48352231DA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72975"/>
              </p:ext>
            </p:extLst>
          </p:nvPr>
        </p:nvGraphicFramePr>
        <p:xfrm>
          <a:off x="914400" y="1447800"/>
          <a:ext cx="7010400" cy="4739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874">
                  <a:extLst>
                    <a:ext uri="{9D8B030D-6E8A-4147-A177-3AD203B41FA5}">
                      <a16:colId xmlns:a16="http://schemas.microsoft.com/office/drawing/2014/main" val="2021333800"/>
                    </a:ext>
                  </a:extLst>
                </a:gridCol>
                <a:gridCol w="1475978">
                  <a:extLst>
                    <a:ext uri="{9D8B030D-6E8A-4147-A177-3AD203B41FA5}">
                      <a16:colId xmlns:a16="http://schemas.microsoft.com/office/drawing/2014/main" val="2902157937"/>
                    </a:ext>
                  </a:extLst>
                </a:gridCol>
                <a:gridCol w="1422650">
                  <a:extLst>
                    <a:ext uri="{9D8B030D-6E8A-4147-A177-3AD203B41FA5}">
                      <a16:colId xmlns:a16="http://schemas.microsoft.com/office/drawing/2014/main" val="1378964698"/>
                    </a:ext>
                  </a:extLst>
                </a:gridCol>
                <a:gridCol w="1545898">
                  <a:extLst>
                    <a:ext uri="{9D8B030D-6E8A-4147-A177-3AD203B41FA5}">
                      <a16:colId xmlns:a16="http://schemas.microsoft.com/office/drawing/2014/main" val="2328490926"/>
                    </a:ext>
                  </a:extLst>
                </a:gridCol>
              </a:tblGrid>
              <a:tr h="73951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FY22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FY23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021358"/>
                  </a:ext>
                </a:extLst>
              </a:tr>
              <a:tr h="370613">
                <a:tc>
                  <a:txBody>
                    <a:bodyPr/>
                    <a:lstStyle/>
                    <a:p>
                      <a:r>
                        <a:rPr lang="en-US" sz="1400" dirty="0"/>
                        <a:t>Shared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28.43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29.79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+4.8%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681767"/>
                  </a:ext>
                </a:extLst>
              </a:tr>
              <a:tr h="317181">
                <a:tc>
                  <a:txBody>
                    <a:bodyPr/>
                    <a:lstStyle/>
                    <a:p>
                      <a:r>
                        <a:rPr lang="en-US" sz="1400" dirty="0"/>
                        <a:t>Town Gov’t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31.03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32.02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+3.2%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755472"/>
                  </a:ext>
                </a:extLst>
              </a:tr>
              <a:tr h="378641">
                <a:tc>
                  <a:txBody>
                    <a:bodyPr/>
                    <a:lstStyle/>
                    <a:p>
                      <a:r>
                        <a:rPr lang="en-US" sz="1400" dirty="0"/>
                        <a:t>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49.70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51.78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+4.2%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456311"/>
                  </a:ext>
                </a:extLst>
              </a:tr>
              <a:tr h="3350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109.16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113.59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+4.1%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561745"/>
                  </a:ext>
                </a:extLst>
              </a:tr>
              <a:tr h="378641">
                <a:tc>
                  <a:txBody>
                    <a:bodyPr/>
                    <a:lstStyle/>
                    <a:p>
                      <a:r>
                        <a:rPr lang="en-US" sz="1400" dirty="0"/>
                        <a:t>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7.66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8.28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+8.1%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640658"/>
                  </a:ext>
                </a:extLst>
              </a:tr>
              <a:tr h="378641">
                <a:tc>
                  <a:txBody>
                    <a:bodyPr/>
                    <a:lstStyle/>
                    <a:p>
                      <a:r>
                        <a:rPr lang="en-US" sz="1400" dirty="0"/>
                        <a:t>Sewer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7.30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7.50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+2.7%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290435"/>
                  </a:ext>
                </a:extLst>
              </a:tr>
              <a:tr h="317181">
                <a:tc>
                  <a:txBody>
                    <a:bodyPr/>
                    <a:lstStyle/>
                    <a:p>
                      <a:r>
                        <a:rPr lang="en-US" sz="1400" dirty="0"/>
                        <a:t>Storm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0.54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0. 78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+46.1%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684027"/>
                  </a:ext>
                </a:extLst>
              </a:tr>
              <a:tr h="352851">
                <a:tc>
                  <a:txBody>
                    <a:bodyPr/>
                    <a:lstStyle/>
                    <a:p>
                      <a:r>
                        <a:rPr lang="en-US" sz="1400" dirty="0"/>
                        <a:t>PEG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0.61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0.63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+2.2%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830019"/>
                  </a:ext>
                </a:extLst>
              </a:tr>
              <a:tr h="396476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Landfill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+.0.0%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918348"/>
                  </a:ext>
                </a:extLst>
              </a:tr>
              <a:tr h="39647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Enterprise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16.15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17.23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+6.7%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70992"/>
                  </a:ext>
                </a:extLst>
              </a:tr>
              <a:tr h="378641">
                <a:tc>
                  <a:txBody>
                    <a:bodyPr/>
                    <a:lstStyle/>
                    <a:p>
                      <a:r>
                        <a:rPr lang="en-US" sz="1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125.31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130.81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/>
                        <a:t>+4.4%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58127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Shared Costs</a:t>
            </a:r>
            <a:br>
              <a:rPr lang="en-US" altLang="en-US" sz="2800" dirty="0"/>
            </a:br>
            <a:r>
              <a:rPr lang="en-US" altLang="en-US" sz="1400" dirty="0"/>
              <a:t>($ millions)</a:t>
            </a:r>
          </a:p>
        </p:txBody>
      </p:sp>
      <p:sp>
        <p:nvSpPr>
          <p:cNvPr id="28674" name="Text Box 6"/>
          <p:cNvSpPr txBox="1">
            <a:spLocks noChangeArrowheads="1"/>
          </p:cNvSpPr>
          <p:nvPr/>
        </p:nvSpPr>
        <p:spPr bwMode="auto">
          <a:xfrm>
            <a:off x="1219200" y="20574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 sz="2400" dirty="0"/>
          </a:p>
        </p:txBody>
      </p:sp>
      <p:sp>
        <p:nvSpPr>
          <p:cNvPr id="28675" name="Text Box 63"/>
          <p:cNvSpPr txBox="1">
            <a:spLocks noChangeArrowheads="1"/>
          </p:cNvSpPr>
          <p:nvPr/>
        </p:nvSpPr>
        <p:spPr bwMode="auto">
          <a:xfrm>
            <a:off x="7162800" y="569913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69-77</a:t>
            </a:r>
          </a:p>
        </p:txBody>
      </p:sp>
      <p:graphicFrame>
        <p:nvGraphicFramePr>
          <p:cNvPr id="28732" name="Group 6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6517777"/>
              </p:ext>
            </p:extLst>
          </p:nvPr>
        </p:nvGraphicFramePr>
        <p:xfrm>
          <a:off x="990600" y="1981199"/>
          <a:ext cx="7462838" cy="3098802"/>
        </p:xfrm>
        <a:graphic>
          <a:graphicData uri="http://schemas.openxmlformats.org/drawingml/2006/table">
            <a:tbl>
              <a:tblPr/>
              <a:tblGrid>
                <a:gridCol w="633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3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3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2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FY22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FY23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Change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B99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Benefits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$19.11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$20.08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+5.1%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C99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Capital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3.96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2.68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-32.2%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D99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Debt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4.76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5.98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+25.6%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E99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Vocational Schools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+6.6%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F99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FINCOM Reserves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Shared Costs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$28.43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$29.79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+4.8%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D6E8176-A288-4534-B6B8-CE4D4CA7F513}"/>
              </a:ext>
            </a:extLst>
          </p:cNvPr>
          <p:cNvSpPr txBox="1"/>
          <p:nvPr/>
        </p:nvSpPr>
        <p:spPr>
          <a:xfrm>
            <a:off x="1219200" y="5410200"/>
            <a:ext cx="7344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Purposefully high figure for Capital + Debt: extra Free Cash added to fund this so as to not detract from the funding of the Operations of the Schools or Town</a:t>
            </a:r>
          </a:p>
        </p:txBody>
      </p:sp>
    </p:spTree>
    <p:extLst>
      <p:ext uri="{BB962C8B-B14F-4D97-AF65-F5344CB8AC3E}">
        <p14:creationId xmlns:p14="http://schemas.microsoft.com/office/powerpoint/2010/main" val="1641031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FY23 Benefits (Line B99)</a:t>
            </a:r>
            <a:br>
              <a:rPr lang="en-US" altLang="en-US" sz="2800" dirty="0"/>
            </a:br>
            <a:r>
              <a:rPr lang="en-US" altLang="en-US" sz="1400" dirty="0"/>
              <a:t>($ millions)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403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</a:rPr>
              <a:t>Employee &amp; Retiree Benefits 		$20.08	+  5.1%</a:t>
            </a:r>
          </a:p>
          <a:p>
            <a:pPr eaLnBrk="1" hangingPunct="1">
              <a:buFontTx/>
              <a:buNone/>
            </a:pPr>
            <a:endParaRPr lang="en-US" altLang="en-US" sz="2000" b="0" dirty="0"/>
          </a:p>
          <a:p>
            <a:pPr eaLnBrk="1" hangingPunct="1">
              <a:buFontTx/>
              <a:buNone/>
            </a:pPr>
            <a:r>
              <a:rPr lang="en-US" altLang="en-US" sz="1800" b="0" dirty="0"/>
              <a:t>Retirement				$   6.47	  + 13.3%</a:t>
            </a:r>
          </a:p>
          <a:p>
            <a:pPr eaLnBrk="1" hangingPunct="1">
              <a:buNone/>
            </a:pPr>
            <a:r>
              <a:rPr lang="en-US" altLang="en-US" sz="1400" b="0" dirty="0"/>
              <a:t>		Pension Assessment	5.93	+ 6.5%</a:t>
            </a:r>
          </a:p>
          <a:p>
            <a:pPr eaLnBrk="1" hangingPunct="1">
              <a:buNone/>
            </a:pPr>
            <a:r>
              <a:rPr lang="en-US" altLang="en-US" sz="1400" b="0" dirty="0"/>
              <a:t>		OPEB		0.50         +400.0%</a:t>
            </a:r>
          </a:p>
          <a:p>
            <a:pPr eaLnBrk="1" hangingPunct="1">
              <a:buNone/>
            </a:pPr>
            <a:r>
              <a:rPr lang="en-US" altLang="en-US" sz="1400" b="0" dirty="0"/>
              <a:t>		Other		0.04	+ 0.0%</a:t>
            </a:r>
          </a:p>
          <a:p>
            <a:pPr eaLnBrk="1" hangingPunct="1">
              <a:buNone/>
            </a:pPr>
            <a:r>
              <a:rPr lang="en-US" altLang="en-US" sz="1800" b="0" dirty="0"/>
              <a:t>Medicare				$   1.00	 +  0.0%</a:t>
            </a:r>
          </a:p>
          <a:p>
            <a:pPr eaLnBrk="1" hangingPunct="1">
              <a:buNone/>
            </a:pPr>
            <a:r>
              <a:rPr lang="en-US" altLang="en-US" sz="1800" b="0" dirty="0"/>
              <a:t>Health Insurance				$ 12.00    +  1.7%</a:t>
            </a:r>
          </a:p>
          <a:p>
            <a:pPr eaLnBrk="1" hangingPunct="1">
              <a:buNone/>
            </a:pPr>
            <a:r>
              <a:rPr lang="en-US" altLang="en-US" sz="1400" b="0" dirty="0"/>
              <a:t>		Premiums		11.71	+  1.7%</a:t>
            </a:r>
          </a:p>
          <a:p>
            <a:pPr eaLnBrk="1" hangingPunct="1">
              <a:buNone/>
            </a:pPr>
            <a:r>
              <a:rPr lang="en-US" altLang="en-US" sz="1400" b="0" dirty="0"/>
              <a:t>		Other		  0.29	+  .69%</a:t>
            </a:r>
          </a:p>
          <a:p>
            <a:pPr eaLnBrk="1" hangingPunct="1">
              <a:buNone/>
            </a:pPr>
            <a:r>
              <a:rPr lang="en-US" altLang="en-US" sz="1800" b="0" dirty="0"/>
              <a:t>Worker Compensation			$   0.41    +  2.5%</a:t>
            </a:r>
          </a:p>
          <a:p>
            <a:pPr eaLnBrk="1" hangingPunct="1">
              <a:buNone/>
            </a:pPr>
            <a:r>
              <a:rPr lang="en-US" altLang="en-US" sz="1800" b="0" dirty="0"/>
              <a:t>Indemnification				$   0.13    +  0.0%   </a:t>
            </a:r>
          </a:p>
          <a:p>
            <a:pPr eaLnBrk="1" hangingPunct="1">
              <a:buNone/>
            </a:pPr>
            <a:r>
              <a:rPr lang="en-US" altLang="en-US" sz="1800" b="0" dirty="0"/>
              <a:t>Unemployment				$   0.08    +  0.0%     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7315200" y="646113"/>
            <a:ext cx="18578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i="1" dirty="0">
                <a:latin typeface="Arial" charset="0"/>
              </a:rPr>
              <a:t>Pages 69-71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38226</TotalTime>
  <Words>3058</Words>
  <Application>Microsoft Office PowerPoint</Application>
  <PresentationFormat>On-screen Show (4:3)</PresentationFormat>
  <Paragraphs>560</Paragraphs>
  <Slides>37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Impact</vt:lpstr>
      <vt:lpstr>Times New Roman</vt:lpstr>
      <vt:lpstr>Default Design</vt:lpstr>
      <vt:lpstr>Town of Reading</vt:lpstr>
      <vt:lpstr>FY23 Budget </vt:lpstr>
      <vt:lpstr>Overview - Reserve Status  April 2022</vt:lpstr>
      <vt:lpstr>Free Cash  Ten Year Actual History Projected out 3 Years ($ Thousands)</vt:lpstr>
      <vt:lpstr>Regeneration of Reserves</vt:lpstr>
      <vt:lpstr>FY23 Projected General Fund Revenues  ($ millions)</vt:lpstr>
      <vt:lpstr>FY23 Spending Scorecard ($ millions) </vt:lpstr>
      <vt:lpstr>Shared Costs ($ millions)</vt:lpstr>
      <vt:lpstr>FY23 Benefits (Line B99) ($ millions)</vt:lpstr>
      <vt:lpstr>FY23 Capital (C99) </vt:lpstr>
      <vt:lpstr>FY23 Debt (D99) </vt:lpstr>
      <vt:lpstr>Debt Authorizations</vt:lpstr>
      <vt:lpstr>Vocational Education (Line E99)  &amp; FINCOM Reserves (Line F99)</vt:lpstr>
      <vt:lpstr>Town Government Overview ($millions unless specified) </vt:lpstr>
      <vt:lpstr>Administrative Services +6.9% Wages (G91) and Expenses (G92)</vt:lpstr>
      <vt:lpstr>Public Services +2.3% Wages (H91) and Expenses (H92)</vt:lpstr>
      <vt:lpstr>Finance +3.9% Wages (I91) and Expenses (I92)</vt:lpstr>
      <vt:lpstr>Public Safety +3.2% Wages (J91) and Expenses (J92)</vt:lpstr>
      <vt:lpstr>Public Health </vt:lpstr>
      <vt:lpstr>Fire and EMS </vt:lpstr>
      <vt:lpstr>Police  </vt:lpstr>
      <vt:lpstr>Coalition  </vt:lpstr>
      <vt:lpstr>Dispatch </vt:lpstr>
      <vt:lpstr>Public Works +2.7% total Division Wages (K91) and Expenses (K92)</vt:lpstr>
      <vt:lpstr>Public Works   Snow &amp; Ice (K93)</vt:lpstr>
      <vt:lpstr>Public Works  Street Lights (K94) and Rubbish (K95)</vt:lpstr>
      <vt:lpstr>Public Library +3.3% Wages (L91) and Expenses (L92)</vt:lpstr>
      <vt:lpstr>Facilities +3.3% CORE Facilities (M91) and Town Buildings (M92)</vt:lpstr>
      <vt:lpstr>School Department</vt:lpstr>
      <vt:lpstr>Enterprise Funds  Overview</vt:lpstr>
      <vt:lpstr>Water Enterprise Fund  (W99)</vt:lpstr>
      <vt:lpstr>Sewer Enterprise Fund  (X99)</vt:lpstr>
      <vt:lpstr>Storm Water Enterprise Fund  (Y99)</vt:lpstr>
      <vt:lpstr>PEG Access Enterprise Fund  (Z99)</vt:lpstr>
      <vt:lpstr>Landfill Enterprise Fund  (ZZ9)</vt:lpstr>
      <vt:lpstr>Budget Motion </vt:lpstr>
      <vt:lpstr>Amended Budget Motion </vt:lpstr>
    </vt:vector>
  </TitlesOfParts>
  <Company>burlington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</dc:creator>
  <cp:lastModifiedBy>Fidel Maltez</cp:lastModifiedBy>
  <cp:revision>1529</cp:revision>
  <cp:lastPrinted>2021-04-29T22:54:26Z</cp:lastPrinted>
  <dcterms:created xsi:type="dcterms:W3CDTF">2005-04-27T21:40:35Z</dcterms:created>
  <dcterms:modified xsi:type="dcterms:W3CDTF">2022-04-07T02:38:07Z</dcterms:modified>
</cp:coreProperties>
</file>